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Garamond" panose="02020404030301010803" pitchFamily="18" charset="0"/>
      <p:regular r:id="rId19"/>
      <p:bold r:id="rId20"/>
      <p:italic r:id="rId21"/>
      <p:boldItalic r:id="rId22"/>
    </p:embeddedFont>
    <p:embeddedFont>
      <p:font typeface="Lobster" pitchFamily="2" charset="77"/>
      <p:regular r:id="rId23"/>
    </p:embeddedFont>
    <p:embeddedFont>
      <p:font typeface="Merriweather" pitchFamily="2" charset="77"/>
      <p:regular r:id="rId24"/>
      <p:bold r:id="rId25"/>
      <p:italic r:id="rId26"/>
      <p:boldItalic r:id="rId27"/>
    </p:embeddedFont>
    <p:embeddedFont>
      <p:font typeface="Roboto" panose="02000000000000000000" pitchFamily="2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5"/>
    <p:restoredTop sz="94646"/>
  </p:normalViewPr>
  <p:slideViewPr>
    <p:cSldViewPr snapToGrid="0">
      <p:cViewPr varScale="1">
        <p:scale>
          <a:sx n="86" d="100"/>
          <a:sy n="86" d="100"/>
        </p:scale>
        <p:origin x="200" y="10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0.fntdata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ef8e53945_0_5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ef8e53945_0_5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ef8e53945_0_5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ef8e53945_0_5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ef8e53945_0_6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ef8e53945_0_6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44f47670e0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44f47670e0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ef8e53945_0_5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ef8e53945_0_5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4481f8a2f4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4481f8a2f4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45082cae97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45082cae97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49d04cbbf7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49d04cbbf7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ef8e53945_0_6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ef8e53945_0_6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144387a7da8e9e6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2144387a7da8e9e6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name="adj" fmla="val 16667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rot="10800000" flipH="1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rot="10800000" flipH="1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rot="10800000" flipH="1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0"/>
          <p:cNvSpPr/>
          <p:nvPr/>
        </p:nvSpPr>
        <p:spPr>
          <a:xfrm rot="10800000" flipH="1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body" idx="1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>
            <a:spLocks noGrp="1"/>
          </p:cNvSpPr>
          <p:nvPr>
            <p:ph type="title" hasCustomPrompt="1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>
            <a:spLocks noGrp="1"/>
          </p:cNvSpPr>
          <p:nvPr>
            <p:ph type="body" idx="1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14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name="adj" fmla="val 16667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subTitle" idx="1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>
            <a:spLocks noGrp="1"/>
          </p:cNvSpPr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6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6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6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1" name="Google Shape;81;p16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7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7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7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7" name="Google Shape;87;p17"/>
          <p:cNvSpPr txBox="1">
            <a:spLocks noGrp="1"/>
          </p:cNvSpPr>
          <p:nvPr>
            <p:ph type="body" idx="2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8" name="Google Shape;88;p17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/>
          <p:nvPr/>
        </p:nvSpPr>
        <p:spPr>
          <a:xfrm rot="10800000" flipH="1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8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8"/>
          <p:cNvSpPr txBox="1">
            <a:spLocks noGrp="1"/>
          </p:cNvSpPr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93" name="Google Shape;93;p18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/>
        </p:nvSpPr>
        <p:spPr>
          <a:xfrm rot="10800000" flipH="1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9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9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8" name="Google Shape;98;p19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9" name="Google Shape;99;p19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>
            <a:spLocks noGrp="1"/>
          </p:cNvSpPr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102" name="Google Shape;102;p20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21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ubTitle" idx="1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08" name="Google Shape;108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9" name="Google Shape;109;p2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/>
          <p:nvPr/>
        </p:nvSpPr>
        <p:spPr>
          <a:xfrm rot="10800000" flipH="1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2"/>
          <p:cNvSpPr/>
          <p:nvPr/>
        </p:nvSpPr>
        <p:spPr>
          <a:xfrm rot="10800000" flipH="1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body" idx="1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4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 hasCustomPrompt="1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4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terial">
    <p:bg>
      <p:bgPr>
        <a:solidFill>
          <a:srgbClr val="6FA8DC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terial">
    <p:bg>
      <p:bgPr>
        <a:solidFill>
          <a:schemeClr val="dk1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hs.us/scholarships-awards/scholarships/guidelines.s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5"/>
          <p:cNvSpPr txBox="1">
            <a:spLocks noGrp="1"/>
          </p:cNvSpPr>
          <p:nvPr>
            <p:ph type="ctrTitle"/>
          </p:nvPr>
        </p:nvSpPr>
        <p:spPr>
          <a:xfrm>
            <a:off x="2078125" y="2193175"/>
            <a:ext cx="53784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12/11/2018 Meeting: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Pines Charter NEHS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26" name="Google Shape;12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4525" y="3023850"/>
            <a:ext cx="3794925" cy="186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150" y="264537"/>
            <a:ext cx="2572376" cy="3619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36825" y="469750"/>
            <a:ext cx="3414426" cy="3414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6"/>
          <p:cNvSpPr txBox="1">
            <a:spLocks noGrp="1"/>
          </p:cNvSpPr>
          <p:nvPr>
            <p:ph type="title"/>
          </p:nvPr>
        </p:nvSpPr>
        <p:spPr>
          <a:xfrm>
            <a:off x="227525" y="816650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latin typeface="Merriweather"/>
                <a:ea typeface="Merriweather"/>
                <a:cs typeface="Merriweather"/>
                <a:sym typeface="Merriweather"/>
              </a:rPr>
              <a:t>Stay Informed!</a:t>
            </a:r>
            <a:endParaRPr sz="60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34" name="Google Shape;134;p26"/>
          <p:cNvSpPr txBox="1">
            <a:spLocks noGrp="1"/>
          </p:cNvSpPr>
          <p:nvPr>
            <p:ph type="subTitle" idx="1"/>
          </p:nvPr>
        </p:nvSpPr>
        <p:spPr>
          <a:xfrm>
            <a:off x="227525" y="2465706"/>
            <a:ext cx="4045200" cy="209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Garamond"/>
                <a:ea typeface="Garamond"/>
                <a:cs typeface="Garamond"/>
                <a:sym typeface="Garamond"/>
              </a:rPr>
              <a:t>Make sure you are receiving emails and reminds from NEHS. If there is an issue please make sure to see Swati or Ara after the meeting.</a:t>
            </a:r>
            <a:endParaRPr sz="2400">
              <a:latin typeface="Garamond"/>
              <a:ea typeface="Garamond"/>
              <a:cs typeface="Garamond"/>
              <a:sym typeface="Garamond"/>
            </a:endParaRPr>
          </a:p>
        </p:txBody>
      </p:sp>
      <p:cxnSp>
        <p:nvCxnSpPr>
          <p:cNvPr id="135" name="Google Shape;135;p26"/>
          <p:cNvCxnSpPr/>
          <p:nvPr/>
        </p:nvCxnSpPr>
        <p:spPr>
          <a:xfrm rot="10800000" flipH="1">
            <a:off x="761075" y="2376775"/>
            <a:ext cx="2978100" cy="11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36" name="Google Shape;13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1287" y="1905924"/>
            <a:ext cx="2196811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78213" y="85850"/>
            <a:ext cx="2073088" cy="1875497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6"/>
          <p:cNvSpPr txBox="1"/>
          <p:nvPr/>
        </p:nvSpPr>
        <p:spPr>
          <a:xfrm>
            <a:off x="4777100" y="2222400"/>
            <a:ext cx="1875300" cy="698700"/>
          </a:xfrm>
          <a:prstGeom prst="rect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Garamond"/>
                <a:ea typeface="Garamond"/>
                <a:cs typeface="Garamond"/>
                <a:sym typeface="Garamond"/>
              </a:rPr>
              <a:t>@pcnehs2018 to number 81010</a:t>
            </a:r>
            <a:endParaRPr sz="2000"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39" name="Google Shape;139;p26"/>
          <p:cNvSpPr txBox="1"/>
          <p:nvPr/>
        </p:nvSpPr>
        <p:spPr>
          <a:xfrm>
            <a:off x="6751300" y="486875"/>
            <a:ext cx="1875300" cy="698700"/>
          </a:xfrm>
          <a:prstGeom prst="rect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Garamond"/>
                <a:ea typeface="Garamond"/>
                <a:cs typeface="Garamond"/>
                <a:sym typeface="Garamond"/>
              </a:rPr>
              <a:t>pinescharternehs@gmail.com</a:t>
            </a:r>
            <a:endParaRPr sz="2000"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140" name="Google Shape;140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20238" y="3182152"/>
            <a:ext cx="2431520" cy="1361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6"/>
          <p:cNvSpPr txBox="1"/>
          <p:nvPr/>
        </p:nvSpPr>
        <p:spPr>
          <a:xfrm>
            <a:off x="5606453" y="4483450"/>
            <a:ext cx="29781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Garamond"/>
                <a:ea typeface="Garamond"/>
                <a:cs typeface="Garamond"/>
                <a:sym typeface="Garamond"/>
              </a:rPr>
              <a:t>@pinescharternehs</a:t>
            </a:r>
            <a:endParaRPr sz="2400"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7"/>
          <p:cNvSpPr txBox="1">
            <a:spLocks noGrp="1"/>
          </p:cNvSpPr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Merriweather"/>
                <a:ea typeface="Merriweather"/>
                <a:cs typeface="Merriweather"/>
                <a:sym typeface="Merriweather"/>
              </a:rPr>
              <a:t>NEHS Requirements</a:t>
            </a:r>
            <a:endParaRPr sz="36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47" name="Google Shape;147;p27"/>
          <p:cNvSpPr txBox="1"/>
          <p:nvPr/>
        </p:nvSpPr>
        <p:spPr>
          <a:xfrm>
            <a:off x="-167350" y="667375"/>
            <a:ext cx="9516300" cy="42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SzPts val="1800"/>
              <a:buFont typeface="Merriweather"/>
              <a:buChar char="●"/>
            </a:pPr>
            <a:r>
              <a:rPr lang="en" sz="1800" b="1">
                <a:latin typeface="Merriweather"/>
                <a:ea typeface="Merriweather"/>
                <a:cs typeface="Merriweather"/>
                <a:sym typeface="Merriweather"/>
              </a:rPr>
              <a:t>15 hours </a:t>
            </a: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required per year for all members 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erriweather"/>
              <a:buChar char="○"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 For new members, at least 12 of those 15 must be completed by FEB.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erriweather"/>
              <a:buChar char="○"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Seniors who don’t meet the hour requirement will not be eligible to purchase an NEHS cord for graduation.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erriweather"/>
              <a:buChar char="○"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Participate in the Poetry Slam &amp; Poem in your Pocket Day!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erriweather"/>
              <a:buChar char="○"/>
            </a:pPr>
            <a:r>
              <a:rPr lang="en" sz="1800" b="1" u="sng">
                <a:latin typeface="Merriweather"/>
                <a:ea typeface="Merriweather"/>
                <a:cs typeface="Merriweather"/>
                <a:sym typeface="Merriweather"/>
              </a:rPr>
              <a:t>Seniors: earn 5 NEHS hours (&amp; over $1000) by applying for the Common Reader Scholarship (read book &amp; submit essay (850 wd max. See slide 6).</a:t>
            </a:r>
            <a:endParaRPr sz="1800" b="1" u="sng">
              <a:latin typeface="Merriweather"/>
              <a:ea typeface="Merriweather"/>
              <a:cs typeface="Merriweather"/>
              <a:sym typeface="Merriweather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erriweather"/>
              <a:buChar char="○"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Donate to Children’s Harbor or the Reading Program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erriweather"/>
              <a:buChar char="○"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General meetings count as an hour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434"/>
              </a:spcBef>
              <a:spcAft>
                <a:spcPts val="0"/>
              </a:spcAft>
              <a:buSzPts val="1800"/>
              <a:buFont typeface="Merriweather"/>
              <a:buChar char="○"/>
            </a:pPr>
            <a:r>
              <a:rPr lang="en" sz="2000" b="1">
                <a:latin typeface="Merriweather"/>
                <a:ea typeface="Merriweather"/>
                <a:cs typeface="Merriweather"/>
                <a:sym typeface="Merriweather"/>
              </a:rPr>
              <a:t>A maximum of 7 hours can be earned through donations</a:t>
            </a: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.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434"/>
              </a:spcBef>
              <a:spcAft>
                <a:spcPts val="0"/>
              </a:spcAft>
              <a:buSzPts val="1800"/>
              <a:buFont typeface="Merriweather"/>
              <a:buChar char="●"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Remember, both your English and CUM GPA must stay at a </a:t>
            </a:r>
            <a:r>
              <a:rPr lang="en" sz="1800">
                <a:solidFill>
                  <a:srgbClr val="0000FF"/>
                </a:solidFill>
                <a:latin typeface="Merriweather"/>
                <a:ea typeface="Merriweather"/>
                <a:cs typeface="Merriweather"/>
                <a:sym typeface="Merriweather"/>
              </a:rPr>
              <a:t>3.0</a:t>
            </a: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 or higher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8"/>
          <p:cNvSpPr txBox="1">
            <a:spLocks noGrp="1"/>
          </p:cNvSpPr>
          <p:nvPr>
            <p:ph type="title"/>
          </p:nvPr>
        </p:nvSpPr>
        <p:spPr>
          <a:xfrm>
            <a:off x="460950" y="673600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Merriweather"/>
                <a:ea typeface="Merriweather"/>
                <a:cs typeface="Merriweather"/>
                <a:sym typeface="Merriweather"/>
              </a:rPr>
              <a:t>Recite Night!</a:t>
            </a:r>
            <a:endParaRPr sz="72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53" name="Google Shape;153;p28"/>
          <p:cNvSpPr txBox="1">
            <a:spLocks noGrp="1"/>
          </p:cNvSpPr>
          <p:nvPr>
            <p:ph type="body" idx="1"/>
          </p:nvPr>
        </p:nvSpPr>
        <p:spPr>
          <a:xfrm>
            <a:off x="23700" y="1699250"/>
            <a:ext cx="9096600" cy="351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921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" sz="2400" b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Thank you to all our members who performed, helped out, and attended our 2018 Recite Night! </a:t>
            </a:r>
            <a:endParaRPr sz="2400" b="1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2921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aramond"/>
              <a:buChar char="•"/>
            </a:pPr>
            <a:r>
              <a:rPr lang="en" sz="2400" b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We hope it was an enjoyable experience for you!</a:t>
            </a:r>
            <a:endParaRPr sz="2400" b="1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2921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aramond"/>
              <a:buChar char="•"/>
            </a:pPr>
            <a:r>
              <a:rPr lang="en" sz="2400" b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Congratulations to our Poetry Out Loud Finalists!</a:t>
            </a:r>
            <a:endParaRPr sz="2400" b="1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742950" lvl="0" indent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-Ara Johnson		-Swati Kumar		-Naveen Farook</a:t>
            </a:r>
            <a:endParaRPr sz="2000" b="1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742950" lvl="0" indent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-Ariana Arvelo	-Cristina Arguelles 	-Riley Gonzalez</a:t>
            </a:r>
            <a:endParaRPr sz="2000" b="1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742950" lvl="0" indent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-Ava Johnson		-Kenneth Martinez	-Sofia Cano</a:t>
            </a:r>
            <a:endParaRPr sz="2000" b="1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742950" lvl="0" indent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-Jessica Schwend</a:t>
            </a:r>
            <a:endParaRPr sz="2000" b="1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154" name="Google Shape;15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4850" y="108675"/>
            <a:ext cx="15240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6375" y="178750"/>
            <a:ext cx="1225548" cy="138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429463">
            <a:off x="6884317" y="2635917"/>
            <a:ext cx="2141417" cy="21414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9"/>
          <p:cNvSpPr txBox="1">
            <a:spLocks noGrp="1"/>
          </p:cNvSpPr>
          <p:nvPr>
            <p:ph type="title"/>
          </p:nvPr>
        </p:nvSpPr>
        <p:spPr>
          <a:xfrm>
            <a:off x="76500" y="50025"/>
            <a:ext cx="4423200" cy="109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Kinder Reading Program Update</a:t>
            </a:r>
            <a:endParaRPr sz="3200" b="1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62" name="Google Shape;162;p29"/>
          <p:cNvSpPr txBox="1">
            <a:spLocks noGrp="1"/>
          </p:cNvSpPr>
          <p:nvPr>
            <p:ph type="body" idx="2"/>
          </p:nvPr>
        </p:nvSpPr>
        <p:spPr>
          <a:xfrm>
            <a:off x="76500" y="1145925"/>
            <a:ext cx="4423200" cy="216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0B5394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0B5394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0B5394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0B5394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33782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Garamond"/>
              <a:buChar char="•"/>
            </a:pPr>
            <a:r>
              <a:rPr lang="en" sz="2400">
                <a:solidFill>
                  <a:srgbClr val="0B5394"/>
                </a:solidFill>
                <a:latin typeface="Garamond"/>
                <a:ea typeface="Garamond"/>
                <a:cs typeface="Garamond"/>
                <a:sym typeface="Garamond"/>
              </a:rPr>
              <a:t>We distributed books as gifts to the kindergartners yesterday!</a:t>
            </a:r>
            <a:endParaRPr sz="2400">
              <a:solidFill>
                <a:srgbClr val="0B5394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33782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Garamond"/>
              <a:buChar char="•"/>
            </a:pPr>
            <a:r>
              <a:rPr lang="en" sz="2400">
                <a:solidFill>
                  <a:srgbClr val="0B5394"/>
                </a:solidFill>
                <a:latin typeface="Garamond"/>
                <a:ea typeface="Garamond"/>
                <a:cs typeface="Garamond"/>
                <a:sym typeface="Garamond"/>
              </a:rPr>
              <a:t>There will be no visit to the FSU campus next week (12/18) due to midterms week!</a:t>
            </a:r>
            <a:endParaRPr sz="2400">
              <a:solidFill>
                <a:srgbClr val="0B5394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33782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Garamond"/>
              <a:buChar char="•"/>
            </a:pPr>
            <a:r>
              <a:rPr lang="en" sz="2400">
                <a:solidFill>
                  <a:srgbClr val="0B5394"/>
                </a:solidFill>
                <a:latin typeface="Garamond"/>
                <a:ea typeface="Garamond"/>
                <a:cs typeface="Garamond"/>
                <a:sym typeface="Garamond"/>
              </a:rPr>
              <a:t>If for some reason you have not turned in your student evaluation sheets, please see Swati!</a:t>
            </a:r>
            <a:endParaRPr sz="2400">
              <a:solidFill>
                <a:srgbClr val="0B5394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2400">
              <a:solidFill>
                <a:srgbClr val="0B5394"/>
              </a:solidFill>
            </a:endParaRPr>
          </a:p>
        </p:txBody>
      </p:sp>
      <p:pic>
        <p:nvPicPr>
          <p:cNvPr id="163" name="Google Shape;16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510478"/>
            <a:ext cx="4644300" cy="3564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0"/>
          <p:cNvSpPr txBox="1">
            <a:spLocks noGrp="1"/>
          </p:cNvSpPr>
          <p:nvPr>
            <p:ph type="title"/>
          </p:nvPr>
        </p:nvSpPr>
        <p:spPr>
          <a:xfrm>
            <a:off x="98250" y="128175"/>
            <a:ext cx="8826600" cy="6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700"/>
              </a:spcAft>
              <a:buNone/>
            </a:pPr>
            <a:r>
              <a:rPr lang="en" sz="2800" b="1">
                <a:latin typeface="Garamond"/>
                <a:ea typeface="Garamond"/>
                <a:cs typeface="Garamond"/>
                <a:sym typeface="Garamond"/>
              </a:rPr>
              <a:t>SENIORS! Earn $1000 or more AND 5 NEHS hours!</a:t>
            </a:r>
            <a:endParaRPr sz="2800"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69" name="Google Shape;169;p30"/>
          <p:cNvSpPr txBox="1"/>
          <p:nvPr/>
        </p:nvSpPr>
        <p:spPr>
          <a:xfrm>
            <a:off x="5947875" y="684150"/>
            <a:ext cx="3196200" cy="44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A7C84"/>
                </a:solidFill>
                <a:latin typeface="Merriweather"/>
                <a:ea typeface="Merriweather"/>
                <a:cs typeface="Merriweather"/>
                <a:sym typeface="Merriweather"/>
              </a:rPr>
              <a:t>*Read one of these books &amp; submit a 3 pg (850 word) essay to NEHS.</a:t>
            </a:r>
            <a:endParaRPr sz="1900" b="1">
              <a:solidFill>
                <a:srgbClr val="7A7C84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A7C84"/>
                </a:solidFill>
                <a:latin typeface="Merriweather"/>
                <a:ea typeface="Merriweather"/>
                <a:cs typeface="Merriweather"/>
                <a:sym typeface="Merriweather"/>
              </a:rPr>
              <a:t>*Find guidelines, prompts, and submission link </a:t>
            </a:r>
            <a:r>
              <a:rPr lang="en" sz="1900" b="1" u="sng">
                <a:solidFill>
                  <a:schemeClr val="hlink"/>
                </a:solidFill>
                <a:latin typeface="Merriweather"/>
                <a:ea typeface="Merriweather"/>
                <a:cs typeface="Merriweather"/>
                <a:sym typeface="Merriweather"/>
                <a:hlinkClick r:id="rId3"/>
              </a:rPr>
              <a:t>here.</a:t>
            </a:r>
            <a:endParaRPr sz="1900" b="1">
              <a:solidFill>
                <a:srgbClr val="7A7C84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A7C84"/>
                </a:solidFill>
                <a:latin typeface="Merriweather"/>
                <a:ea typeface="Merriweather"/>
                <a:cs typeface="Merriweather"/>
                <a:sym typeface="Merriweather"/>
              </a:rPr>
              <a:t> *Deadline is Jan. 14th.</a:t>
            </a:r>
            <a:endParaRPr sz="1900" b="1">
              <a:solidFill>
                <a:srgbClr val="7A7C84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A7C84"/>
                </a:solidFill>
                <a:latin typeface="Merriweather"/>
                <a:ea typeface="Merriweather"/>
                <a:cs typeface="Merriweather"/>
                <a:sym typeface="Merriweather"/>
              </a:rPr>
              <a:t>*After submitting, send copy of essay and proof of submission to me for 5 NEHS hours.</a:t>
            </a:r>
            <a:endParaRPr sz="1900" b="1">
              <a:solidFill>
                <a:srgbClr val="7A7C84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17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0" name="Google Shape;17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730876"/>
            <a:ext cx="6044301" cy="426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1"/>
          <p:cNvSpPr txBox="1">
            <a:spLocks noGrp="1"/>
          </p:cNvSpPr>
          <p:nvPr>
            <p:ph type="title"/>
          </p:nvPr>
        </p:nvSpPr>
        <p:spPr>
          <a:xfrm>
            <a:off x="0" y="0"/>
            <a:ext cx="8826600" cy="6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latin typeface="Merriweather"/>
                <a:ea typeface="Merriweather"/>
                <a:cs typeface="Merriweather"/>
                <a:sym typeface="Merriweather"/>
              </a:rPr>
              <a:t>December Literary Contest...</a:t>
            </a:r>
            <a:endParaRPr sz="35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76" name="Google Shape;176;p31"/>
          <p:cNvSpPr txBox="1"/>
          <p:nvPr/>
        </p:nvSpPr>
        <p:spPr>
          <a:xfrm>
            <a:off x="0" y="224250"/>
            <a:ext cx="9144000" cy="50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/>
            </a:br>
            <a:br>
              <a:rPr lang="en"/>
            </a:br>
            <a:r>
              <a:rPr lang="en" sz="3000" b="1">
                <a:latin typeface="Merriweather"/>
                <a:ea typeface="Merriweather"/>
                <a:cs typeface="Merriweather"/>
                <a:sym typeface="Merriweather"/>
              </a:rPr>
              <a:t>Enter PPCHS’S SCENE-WRITING Contest</a:t>
            </a:r>
            <a:br>
              <a:rPr lang="en" sz="1900">
                <a:latin typeface="Merriweather"/>
                <a:ea typeface="Merriweather"/>
                <a:cs typeface="Merriweather"/>
                <a:sym typeface="Merriweather"/>
              </a:rPr>
            </a:br>
            <a:r>
              <a:rPr lang="en" sz="1900">
                <a:latin typeface="Merriweather"/>
                <a:ea typeface="Merriweather"/>
                <a:cs typeface="Merriweather"/>
                <a:sym typeface="Merriweather"/>
              </a:rPr>
              <a:t>by submitting an original, typed script*</a:t>
            </a:r>
            <a:br>
              <a:rPr lang="en" sz="1900">
                <a:latin typeface="Merriweather"/>
                <a:ea typeface="Merriweather"/>
                <a:cs typeface="Merriweather"/>
                <a:sym typeface="Merriweather"/>
              </a:rPr>
            </a:br>
            <a:r>
              <a:rPr lang="en" sz="1900">
                <a:latin typeface="Merriweather"/>
                <a:ea typeface="Merriweather"/>
                <a:cs typeface="Merriweather"/>
                <a:sym typeface="Merriweather"/>
              </a:rPr>
              <a:t>to Ms. Phelps in D203 by Tuesday, January 8th.</a:t>
            </a:r>
            <a:br>
              <a:rPr lang="en" sz="1900">
                <a:latin typeface="Merriweather"/>
                <a:ea typeface="Merriweather"/>
                <a:cs typeface="Merriweather"/>
                <a:sym typeface="Merriweather"/>
              </a:rPr>
            </a:br>
            <a:br>
              <a:rPr lang="en" sz="1900">
                <a:latin typeface="Merriweather"/>
                <a:ea typeface="Merriweather"/>
                <a:cs typeface="Merriweather"/>
                <a:sym typeface="Merriweather"/>
              </a:rPr>
            </a:br>
            <a:r>
              <a:rPr lang="en" sz="1900" u="sng">
                <a:latin typeface="Merriweather"/>
                <a:ea typeface="Merriweather"/>
                <a:cs typeface="Merriweather"/>
                <a:sym typeface="Merriweather"/>
              </a:rPr>
              <a:t>The winning student will</a:t>
            </a:r>
            <a:r>
              <a:rPr lang="en" sz="1900">
                <a:latin typeface="Merriweather"/>
                <a:ea typeface="Merriweather"/>
                <a:cs typeface="Merriweather"/>
                <a:sym typeface="Merriweather"/>
              </a:rPr>
              <a:t>:</a:t>
            </a:r>
            <a:endParaRPr sz="19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Merriweather"/>
                <a:ea typeface="Merriweather"/>
                <a:cs typeface="Merriweather"/>
                <a:sym typeface="Merriweather"/>
              </a:rPr>
              <a:t>-represent PPCHS in the Broward County Literary Fair</a:t>
            </a:r>
            <a:endParaRPr sz="19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Merriweather"/>
                <a:ea typeface="Merriweather"/>
                <a:cs typeface="Merriweather"/>
                <a:sym typeface="Merriweather"/>
              </a:rPr>
              <a:t>-win a $10 gift card.</a:t>
            </a:r>
            <a:br>
              <a:rPr lang="en" sz="1900">
                <a:latin typeface="Merriweather"/>
                <a:ea typeface="Merriweather"/>
                <a:cs typeface="Merriweather"/>
                <a:sym typeface="Merriweather"/>
              </a:rPr>
            </a:br>
            <a:r>
              <a:rPr lang="en" sz="1900">
                <a:latin typeface="Merriweather"/>
                <a:ea typeface="Merriweather"/>
                <a:cs typeface="Merriweather"/>
                <a:sym typeface="Merriweather"/>
              </a:rPr>
              <a:t>-be announced at the Poetry Slam on February 6th.</a:t>
            </a:r>
            <a:br>
              <a:rPr lang="en" sz="1900">
                <a:latin typeface="Merriweather"/>
                <a:ea typeface="Merriweather"/>
                <a:cs typeface="Merriweather"/>
                <a:sym typeface="Merriweather"/>
              </a:rPr>
            </a:br>
            <a:br>
              <a:rPr lang="en" sz="1900">
                <a:latin typeface="Merriweather"/>
                <a:ea typeface="Merriweather"/>
                <a:cs typeface="Merriweather"/>
                <a:sym typeface="Merriweather"/>
              </a:rPr>
            </a:br>
            <a:r>
              <a:rPr lang="en" sz="1900">
                <a:latin typeface="Merriweather"/>
                <a:ea typeface="Merriweather"/>
                <a:cs typeface="Merriweather"/>
                <a:sym typeface="Merriweather"/>
              </a:rPr>
              <a:t>*</a:t>
            </a:r>
            <a:r>
              <a:rPr lang="en" sz="1900" b="1" u="sng">
                <a:latin typeface="Merriweather"/>
                <a:ea typeface="Merriweather"/>
                <a:cs typeface="Merriweather"/>
                <a:sym typeface="Merriweather"/>
              </a:rPr>
              <a:t>GUIDELINES</a:t>
            </a:r>
            <a:r>
              <a:rPr lang="en" sz="1900">
                <a:latin typeface="Merriweather"/>
                <a:ea typeface="Merriweather"/>
                <a:cs typeface="Merriweather"/>
                <a:sym typeface="Merriweather"/>
              </a:rPr>
              <a:t>:  Your script must…</a:t>
            </a:r>
            <a:br>
              <a:rPr lang="en" sz="1900">
                <a:latin typeface="Merriweather"/>
                <a:ea typeface="Merriweather"/>
                <a:cs typeface="Merriweather"/>
                <a:sym typeface="Merriweather"/>
              </a:rPr>
            </a:br>
            <a:r>
              <a:rPr lang="en" sz="1900">
                <a:latin typeface="Merriweather"/>
                <a:ea typeface="Merriweather"/>
                <a:cs typeface="Merriweather"/>
                <a:sym typeface="Merriweather"/>
              </a:rPr>
              <a:t>•	contain dialogue, a minimum of two characters, and stage directions</a:t>
            </a:r>
            <a:br>
              <a:rPr lang="en" sz="1900">
                <a:latin typeface="Merriweather"/>
                <a:ea typeface="Merriweather"/>
                <a:cs typeface="Merriweather"/>
                <a:sym typeface="Merriweather"/>
              </a:rPr>
            </a:br>
            <a:r>
              <a:rPr lang="en" sz="1900">
                <a:latin typeface="Merriweather"/>
                <a:ea typeface="Merriweather"/>
                <a:cs typeface="Merriweather"/>
                <a:sym typeface="Merriweather"/>
              </a:rPr>
              <a:t>•	include a title page, a second page that lists characters and gives a brief synopsis and any other information relevant to understanding, and up to ten successive pages that contain the actual text of the play</a:t>
            </a:r>
            <a:br>
              <a:rPr lang="en" sz="1900">
                <a:latin typeface="Merriweather"/>
                <a:ea typeface="Merriweather"/>
                <a:cs typeface="Merriweather"/>
                <a:sym typeface="Merriweather"/>
              </a:rPr>
            </a:br>
            <a:r>
              <a:rPr lang="en" sz="1900">
                <a:latin typeface="Merriweather"/>
                <a:ea typeface="Merriweather"/>
                <a:cs typeface="Merriweather"/>
                <a:sym typeface="Merriweather"/>
              </a:rPr>
              <a:t>•	be typed, using double-spaced, size 12 Times New Roman font</a:t>
            </a:r>
            <a:br>
              <a:rPr lang="en"/>
            </a:b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2"/>
          <p:cNvSpPr txBox="1">
            <a:spLocks noGrp="1"/>
          </p:cNvSpPr>
          <p:nvPr>
            <p:ph type="title"/>
          </p:nvPr>
        </p:nvSpPr>
        <p:spPr>
          <a:xfrm>
            <a:off x="-50775" y="109450"/>
            <a:ext cx="7203900" cy="6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Merriweather"/>
                <a:ea typeface="Merriweather"/>
                <a:cs typeface="Merriweather"/>
                <a:sym typeface="Merriweather"/>
              </a:rPr>
              <a:t>NinjaLit!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82" name="Google Shape;182;p32"/>
          <p:cNvSpPr txBox="1"/>
          <p:nvPr/>
        </p:nvSpPr>
        <p:spPr>
          <a:xfrm>
            <a:off x="-139350" y="438725"/>
            <a:ext cx="9037800" cy="45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900">
                <a:latin typeface="Garamond"/>
                <a:ea typeface="Garamond"/>
                <a:cs typeface="Garamond"/>
                <a:sym typeface="Garamond"/>
              </a:rPr>
              <a:t>A new project in-the-making!</a:t>
            </a:r>
            <a:endParaRPr sz="1900">
              <a:latin typeface="Garamond"/>
              <a:ea typeface="Garamond"/>
              <a:cs typeface="Garamond"/>
              <a:sym typeface="Garamond"/>
            </a:endParaRPr>
          </a:p>
          <a:p>
            <a:pPr marL="457200" lvl="0" indent="-349250" algn="l" rtl="0">
              <a:spcBef>
                <a:spcPts val="640"/>
              </a:spcBef>
              <a:spcAft>
                <a:spcPts val="0"/>
              </a:spcAft>
              <a:buSzPts val="1900"/>
              <a:buFont typeface="Garamond"/>
              <a:buChar char="•"/>
            </a:pPr>
            <a:r>
              <a:rPr lang="en" sz="1900">
                <a:latin typeface="Garamond"/>
                <a:ea typeface="Garamond"/>
                <a:cs typeface="Garamond"/>
                <a:sym typeface="Garamond"/>
              </a:rPr>
              <a:t>We will be hiding laminated literary quotes in various places around the school</a:t>
            </a:r>
            <a:endParaRPr sz="1900">
              <a:latin typeface="Garamond"/>
              <a:ea typeface="Garamond"/>
              <a:cs typeface="Garamond"/>
              <a:sym typeface="Garamond"/>
            </a:endParaRPr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SzPts val="1900"/>
              <a:buFont typeface="Garamond"/>
              <a:buChar char="–"/>
            </a:pPr>
            <a:r>
              <a:rPr lang="en" sz="1900">
                <a:latin typeface="Garamond"/>
                <a:ea typeface="Garamond"/>
                <a:cs typeface="Garamond"/>
                <a:sym typeface="Garamond"/>
              </a:rPr>
              <a:t>(in class novels, textbooks, shelves etc.)</a:t>
            </a:r>
            <a:endParaRPr sz="1900">
              <a:latin typeface="Garamond"/>
              <a:ea typeface="Garamond"/>
              <a:cs typeface="Garamond"/>
              <a:sym typeface="Garamond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Font typeface="Garamond"/>
              <a:buChar char="•"/>
            </a:pPr>
            <a:r>
              <a:rPr lang="en" sz="1900">
                <a:latin typeface="Garamond"/>
                <a:ea typeface="Garamond"/>
                <a:cs typeface="Garamond"/>
                <a:sym typeface="Garamond"/>
              </a:rPr>
              <a:t>Let’s spread our enthusiasm about literature, have fun, and brighten people’s days!</a:t>
            </a:r>
            <a:endParaRPr sz="1900">
              <a:latin typeface="Garamond"/>
              <a:ea typeface="Garamond"/>
              <a:cs typeface="Garamond"/>
              <a:sym typeface="Garamond"/>
            </a:endParaRPr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SzPts val="1900"/>
              <a:buFont typeface="Garamond"/>
              <a:buChar char="–"/>
            </a:pPr>
            <a:r>
              <a:rPr lang="en" sz="1900">
                <a:latin typeface="Garamond"/>
                <a:ea typeface="Garamond"/>
                <a:cs typeface="Garamond"/>
                <a:sym typeface="Garamond"/>
              </a:rPr>
              <a:t>Anyone who finds a quote will take a picture with it and DM us the picture to our instagram.</a:t>
            </a:r>
            <a:endParaRPr sz="1900">
              <a:latin typeface="Garamond"/>
              <a:ea typeface="Garamond"/>
              <a:cs typeface="Garamond"/>
              <a:sym typeface="Garamond"/>
            </a:endParaRPr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SzPts val="1900"/>
              <a:buFont typeface="Garamond"/>
              <a:buChar char="–"/>
            </a:pPr>
            <a:r>
              <a:rPr lang="en" sz="1900">
                <a:latin typeface="Garamond"/>
                <a:ea typeface="Garamond"/>
                <a:cs typeface="Garamond"/>
                <a:sym typeface="Garamond"/>
              </a:rPr>
              <a:t>We will be posting these pictures! #NEHSNinjaLit</a:t>
            </a:r>
            <a:endParaRPr sz="1900">
              <a:latin typeface="Garamond"/>
              <a:ea typeface="Garamond"/>
              <a:cs typeface="Garamond"/>
              <a:sym typeface="Garamond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Font typeface="Garamond"/>
              <a:buChar char="•"/>
            </a:pPr>
            <a:r>
              <a:rPr lang="en" sz="1900">
                <a:latin typeface="Garamond"/>
                <a:ea typeface="Garamond"/>
                <a:cs typeface="Garamond"/>
                <a:sym typeface="Garamond"/>
              </a:rPr>
              <a:t>This is great way to get your hours!</a:t>
            </a:r>
            <a:endParaRPr sz="1900">
              <a:latin typeface="Garamond"/>
              <a:ea typeface="Garamond"/>
              <a:cs typeface="Garamond"/>
              <a:sym typeface="Garamond"/>
            </a:endParaRPr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SzPts val="1900"/>
              <a:buFont typeface="Garamond"/>
              <a:buChar char="–"/>
            </a:pPr>
            <a:r>
              <a:rPr lang="en" sz="1900">
                <a:latin typeface="Garamond"/>
                <a:ea typeface="Garamond"/>
                <a:cs typeface="Garamond"/>
                <a:sym typeface="Garamond"/>
              </a:rPr>
              <a:t>You will receive 15 minutes for every USABLE quote you submit </a:t>
            </a:r>
            <a:r>
              <a:rPr lang="en" sz="1900" b="1">
                <a:latin typeface="Garamond"/>
                <a:ea typeface="Garamond"/>
                <a:cs typeface="Garamond"/>
                <a:sym typeface="Garamond"/>
              </a:rPr>
              <a:t>(8 quotes/2 hours max).</a:t>
            </a:r>
            <a:endParaRPr sz="1900" b="1">
              <a:latin typeface="Garamond"/>
              <a:ea typeface="Garamond"/>
              <a:cs typeface="Garamond"/>
              <a:sym typeface="Garamond"/>
            </a:endParaRPr>
          </a:p>
          <a:p>
            <a:pPr marL="914400" lvl="1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Garamond"/>
              <a:buChar char="–"/>
            </a:pPr>
            <a:r>
              <a:rPr lang="en" sz="1900">
                <a:latin typeface="Garamond"/>
                <a:ea typeface="Garamond"/>
                <a:cs typeface="Garamond"/>
                <a:sym typeface="Garamond"/>
              </a:rPr>
              <a:t>Must be from literature (play, novel, memoir, etc.)(no political/historical/insulting quotes) </a:t>
            </a:r>
            <a:endParaRPr sz="1900">
              <a:latin typeface="Garamond"/>
              <a:ea typeface="Garamond"/>
              <a:cs typeface="Garamond"/>
              <a:sym typeface="Garamond"/>
            </a:endParaRPr>
          </a:p>
          <a:p>
            <a:pPr marL="1371600" lvl="2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Garamond"/>
              <a:buChar char="•"/>
            </a:pPr>
            <a:r>
              <a:rPr lang="en" sz="1900">
                <a:latin typeface="Garamond"/>
                <a:ea typeface="Garamond"/>
                <a:cs typeface="Garamond"/>
                <a:sym typeface="Garamond"/>
              </a:rPr>
              <a:t>They can be funny, witty, inspiring, etc. (but never disparaging).</a:t>
            </a:r>
            <a:endParaRPr sz="1900"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sz="1800" b="1">
              <a:solidFill>
                <a:srgbClr val="0000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183" name="Google Shape;18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50075" y="712150"/>
            <a:ext cx="1648375" cy="125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050" y="88227"/>
            <a:ext cx="737875" cy="553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5146625" y="88226"/>
            <a:ext cx="727325" cy="545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A8DC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3"/>
          <p:cNvSpPr txBox="1">
            <a:spLocks noGrp="1"/>
          </p:cNvSpPr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Merriweather"/>
                <a:ea typeface="Merriweather"/>
                <a:cs typeface="Merriweather"/>
                <a:sym typeface="Merriweather"/>
              </a:rPr>
              <a:t>Coming soon: annual NEHS Poetry Slam!</a:t>
            </a:r>
            <a:endParaRPr sz="30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91" name="Google Shape;191;p33"/>
          <p:cNvSpPr txBox="1">
            <a:spLocks noGrp="1"/>
          </p:cNvSpPr>
          <p:nvPr>
            <p:ph type="body" idx="4294967295"/>
          </p:nvPr>
        </p:nvSpPr>
        <p:spPr>
          <a:xfrm>
            <a:off x="295600" y="574900"/>
            <a:ext cx="86940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9718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" sz="2000" u="sng">
                <a:solidFill>
                  <a:srgbClr val="0000FF"/>
                </a:solidFill>
                <a:latin typeface="Garamond"/>
                <a:ea typeface="Garamond"/>
                <a:cs typeface="Garamond"/>
                <a:sym typeface="Garamond"/>
              </a:rPr>
              <a:t>February 6th</a:t>
            </a:r>
            <a:endParaRPr sz="2000" u="sng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742950" lvl="1" indent="-261619" algn="l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</a:pPr>
            <a:r>
              <a:rPr lang="en" sz="2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5:00-7:15 pm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lvl="1" indent="-261619" algn="l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</a:pPr>
            <a:r>
              <a:rPr lang="en" sz="2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library auditorium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lvl="1" indent="-261619" algn="l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</a:pPr>
            <a:r>
              <a:rPr lang="en" sz="2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save the date now!!!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97180" algn="l" rtl="0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" sz="2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Showcases originally written poetry readings/performances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97180" algn="l" rtl="0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" sz="2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Spoken word contest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97180" algn="l" rtl="0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" sz="2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Poetry Out Loud Recitation Competition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97180" algn="l" rtl="0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" sz="2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Announcement of Literary contest winners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97180" algn="l" rtl="0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" sz="2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Participate!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lvl="1" indent="-261619" algn="l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</a:pPr>
            <a:r>
              <a:rPr lang="en" sz="2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as performer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lvl="1" indent="-261619" algn="l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</a:pPr>
            <a:r>
              <a:rPr lang="en" sz="2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as NEHS volunteer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lvl="1" indent="-261619" algn="l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</a:pPr>
            <a:r>
              <a:rPr lang="en" sz="2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Get NEHS hours!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2000"/>
          </a:p>
        </p:txBody>
      </p:sp>
      <p:pic>
        <p:nvPicPr>
          <p:cNvPr id="192" name="Google Shape;192;p33"/>
          <p:cNvPicPr preferRelativeResize="0"/>
          <p:nvPr/>
        </p:nvPicPr>
        <p:blipFill rotWithShape="1">
          <a:blip r:embed="rId3">
            <a:alphaModFix/>
          </a:blip>
          <a:srcRect r="8525"/>
          <a:stretch/>
        </p:blipFill>
        <p:spPr>
          <a:xfrm>
            <a:off x="6617525" y="1586400"/>
            <a:ext cx="2412826" cy="2359648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93" name="Google Shape;193;p33"/>
          <p:cNvCxnSpPr>
            <a:endCxn id="192" idx="0"/>
          </p:cNvCxnSpPr>
          <p:nvPr/>
        </p:nvCxnSpPr>
        <p:spPr>
          <a:xfrm flipH="1">
            <a:off x="7823938" y="669300"/>
            <a:ext cx="8100" cy="9171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4"/>
          <p:cNvSpPr txBox="1">
            <a:spLocks noGrp="1"/>
          </p:cNvSpPr>
          <p:nvPr>
            <p:ph type="title"/>
          </p:nvPr>
        </p:nvSpPr>
        <p:spPr>
          <a:xfrm>
            <a:off x="645250" y="338388"/>
            <a:ext cx="5930700" cy="108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latin typeface="Merriweather"/>
                <a:ea typeface="Merriweather"/>
                <a:cs typeface="Merriweather"/>
                <a:sym typeface="Merriweather"/>
              </a:rPr>
              <a:t>Reminders...</a:t>
            </a:r>
            <a:endParaRPr sz="60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99" name="Google Shape;199;p34"/>
          <p:cNvSpPr txBox="1">
            <a:spLocks noGrp="1"/>
          </p:cNvSpPr>
          <p:nvPr>
            <p:ph type="body" idx="1"/>
          </p:nvPr>
        </p:nvSpPr>
        <p:spPr>
          <a:xfrm>
            <a:off x="89850" y="2150287"/>
            <a:ext cx="8964300" cy="343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Garamond"/>
              <a:buChar char="●"/>
            </a:pPr>
            <a:r>
              <a:rPr lang="en" sz="3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Make sure you signed in so you can receive your hour</a:t>
            </a:r>
            <a:endParaRPr sz="30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Garamond"/>
              <a:buChar char="●"/>
            </a:pPr>
            <a:r>
              <a:rPr lang="en" sz="3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Check pinescharternehs.wordpress.com for info</a:t>
            </a:r>
            <a:endParaRPr sz="30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Garamond"/>
              <a:buChar char="●"/>
            </a:pPr>
            <a:r>
              <a:rPr lang="en" sz="3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Please follow us on instagram @pinescharternehs</a:t>
            </a:r>
            <a:endParaRPr sz="30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Garamond"/>
              <a:buChar char="●"/>
            </a:pPr>
            <a:r>
              <a:rPr lang="en" sz="3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Next General Meeting: </a:t>
            </a:r>
            <a:r>
              <a:rPr lang="en" sz="3000">
                <a:solidFill>
                  <a:srgbClr val="0000FF"/>
                </a:solidFill>
                <a:latin typeface="Garamond"/>
                <a:ea typeface="Garamond"/>
                <a:cs typeface="Garamond"/>
                <a:sym typeface="Garamond"/>
              </a:rPr>
              <a:t>Wednesday, January 9th</a:t>
            </a:r>
            <a:r>
              <a:rPr lang="en" sz="3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endParaRPr sz="30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2400"/>
          </a:p>
        </p:txBody>
      </p:sp>
      <p:pic>
        <p:nvPicPr>
          <p:cNvPr id="200" name="Google Shape;20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75950" y="167187"/>
            <a:ext cx="2142175" cy="1424525"/>
          </a:xfrm>
          <a:prstGeom prst="rect">
            <a:avLst/>
          </a:prstGeom>
          <a:noFill/>
          <a:ln w="38100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5"/>
          <p:cNvSpPr txBox="1"/>
          <p:nvPr/>
        </p:nvSpPr>
        <p:spPr>
          <a:xfrm>
            <a:off x="121200" y="3452375"/>
            <a:ext cx="8901600" cy="8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  <a:latin typeface="Lobster"/>
                <a:ea typeface="Lobster"/>
                <a:cs typeface="Lobster"/>
                <a:sym typeface="Lobster"/>
              </a:rPr>
              <a:t>Have a great winter break!</a:t>
            </a:r>
            <a:endParaRPr sz="4000">
              <a:solidFill>
                <a:schemeClr val="lt1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  <a:latin typeface="Lobster"/>
                <a:ea typeface="Lobster"/>
                <a:cs typeface="Lobster"/>
                <a:sym typeface="Lobster"/>
              </a:rPr>
              <a:t>&lt;3 Your NEHS advisor &amp; officers</a:t>
            </a:r>
            <a:endParaRPr sz="4000">
              <a:solidFill>
                <a:schemeClr val="lt1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206" name="Google Shape;20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223" y="1269388"/>
            <a:ext cx="1330600" cy="1994949"/>
          </a:xfrm>
          <a:prstGeom prst="rect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207" name="Google Shape;207;p35"/>
          <p:cNvCxnSpPr>
            <a:endCxn id="206" idx="0"/>
          </p:cNvCxnSpPr>
          <p:nvPr/>
        </p:nvCxnSpPr>
        <p:spPr>
          <a:xfrm flipH="1">
            <a:off x="945523" y="10888"/>
            <a:ext cx="23700" cy="12585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35"/>
          <p:cNvCxnSpPr/>
          <p:nvPr/>
        </p:nvCxnSpPr>
        <p:spPr>
          <a:xfrm flipH="1">
            <a:off x="4130723" y="-10900"/>
            <a:ext cx="3600" cy="8391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09" name="Google Shape;209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73225" y="362850"/>
            <a:ext cx="4217862" cy="3036861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210" name="Google Shape;210;p35"/>
          <p:cNvCxnSpPr/>
          <p:nvPr/>
        </p:nvCxnSpPr>
        <p:spPr>
          <a:xfrm flipH="1">
            <a:off x="7695050" y="0"/>
            <a:ext cx="11100" cy="13854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11" name="Google Shape;211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21625" y="1385312"/>
            <a:ext cx="2469300" cy="1763080"/>
          </a:xfrm>
          <a:prstGeom prst="rect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12" name="Google Shape;212;p35"/>
          <p:cNvSpPr/>
          <p:nvPr/>
        </p:nvSpPr>
        <p:spPr>
          <a:xfrm>
            <a:off x="10200" y="0"/>
            <a:ext cx="9123600" cy="5143500"/>
          </a:xfrm>
          <a:prstGeom prst="rect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585</Words>
  <Application>Microsoft Macintosh PowerPoint</Application>
  <PresentationFormat>On-screen Show (16:9)</PresentationFormat>
  <Paragraphs>74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Calibri</vt:lpstr>
      <vt:lpstr>Merriweather</vt:lpstr>
      <vt:lpstr>Arial</vt:lpstr>
      <vt:lpstr>Garamond</vt:lpstr>
      <vt:lpstr>Roboto</vt:lpstr>
      <vt:lpstr>Lobster</vt:lpstr>
      <vt:lpstr>Material</vt:lpstr>
      <vt:lpstr>Material</vt:lpstr>
      <vt:lpstr>12/11/2018 Meeting: Pines Charter NEHS</vt:lpstr>
      <vt:lpstr>Stay Informed!</vt:lpstr>
      <vt:lpstr>NEHS Requirements</vt:lpstr>
      <vt:lpstr>Recite Night!</vt:lpstr>
      <vt:lpstr>Kinder Reading Program Update</vt:lpstr>
      <vt:lpstr>SENIORS! Earn $1000 or more AND 5 NEHS hours!</vt:lpstr>
      <vt:lpstr>December Literary Contest...</vt:lpstr>
      <vt:lpstr>NinjaLit!</vt:lpstr>
      <vt:lpstr>Coming soon: annual NEHS Poetry Slam!</vt:lpstr>
      <vt:lpstr>Reminders...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12/11/2018 Meeting: Pines Charter NEHS</dc:title>
  <cp:lastModifiedBy>Beneeta Allicock</cp:lastModifiedBy>
  <cp:revision>1</cp:revision>
  <dcterms:modified xsi:type="dcterms:W3CDTF">2019-01-11T14:00:07Z</dcterms:modified>
</cp:coreProperties>
</file>