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Garamond" panose="02020404030301010803" pitchFamily="18" charset="0"/>
      <p:regular r:id="rId26"/>
      <p:bold r:id="rId27"/>
      <p:italic r:id="rId28"/>
      <p:boldItalic r:id="rId29"/>
    </p:embeddedFont>
    <p:embeddedFont>
      <p:font typeface="Merriweather" pitchFamily="2" charset="77"/>
      <p:regular r:id="rId30"/>
      <p:bold r:id="rId31"/>
      <p:italic r:id="rId32"/>
      <p:boldItalic r:id="rId33"/>
    </p:embeddedFont>
    <p:embeddedFont>
      <p:font typeface="Roboto" panose="02000000000000000000" pitchFamily="2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C0483-AC06-4D60-BEE1-DE46984763C5}">
  <a:tblStyle styleId="{594C0483-AC06-4D60-BEE1-DE46984763C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5"/>
    <p:restoredTop sz="94646"/>
  </p:normalViewPr>
  <p:slideViewPr>
    <p:cSldViewPr snapToGrid="0">
      <p:cViewPr varScale="1">
        <p:scale>
          <a:sx n="86" d="100"/>
          <a:sy n="86" d="100"/>
        </p:scale>
        <p:origin x="200" y="10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viewProps" Target="viewProp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ef8e53945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ef8e53945_0_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ef8e53945_0_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ef8e53945_0_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ef8e53945_0_5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ef8e53945_0_5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ef8e53945_0_5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ef8e53945_0_5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44f47670e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44f47670e0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4481f8a2f4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4481f8a2f4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ef8e53945_0_5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ef8e53945_0_5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40c13c344a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40c13c344a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45082cae97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45082cae97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ef8e53945_0_5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ef8e53945_0_5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4481f8a2f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4481f8a2f4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ef8e53945_0_5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ef8e53945_0_5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ef8e53945_0_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ef8e53945_0_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45082cae9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45082cae9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ef8e53945_0_6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ef8e53945_0_6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ef8e53945_0_6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ef8e53945_0_6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45082cae9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45082cae97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ef8e53945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ef8e53945_0_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0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rdoezrs.net/click-3440936-10487484?url=https%3A%2F%2Fwww.betterworldbooks.com%2Fproduct%2Fdetail%2F0312144075%3Futm_source%3DAffiliate%26utm_campaign%3DText%26utm_medium%3Dbooklink%26utm_term%3D1%26utm_content%3Dproduc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hyperlink" Target="http://www.jdoqocy.com/click-3440936-10487484?url=https%3A%2F%2Fwww.betterworldbooks.com%2Fproduct%2Fdetail%2F0143127551%3Futm_source%3DAffiliate%26utm_campaign%3DText%26utm_medium%3Dbooklink%26utm_term%3D1%26utm_content%3Dproduct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9138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ctrTitle"/>
          </p:nvPr>
        </p:nvSpPr>
        <p:spPr>
          <a:xfrm>
            <a:off x="2078125" y="2193175"/>
            <a:ext cx="53784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10/17/2018 Meeting: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Pines Charter NEHS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4525" y="3023850"/>
            <a:ext cx="3794925" cy="186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225" y="446576"/>
            <a:ext cx="2469425" cy="246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90925" y="851775"/>
            <a:ext cx="2172075" cy="217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9138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>
            <a:off x="227525" y="816650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Merriweather"/>
                <a:ea typeface="Merriweather"/>
                <a:cs typeface="Merriweather"/>
                <a:sym typeface="Merriweather"/>
              </a:rPr>
              <a:t>Stay Informed!</a:t>
            </a:r>
            <a:endParaRPr sz="6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6" name="Google Shape;76;p14"/>
          <p:cNvSpPr txBox="1">
            <a:spLocks noGrp="1"/>
          </p:cNvSpPr>
          <p:nvPr>
            <p:ph type="subTitle" idx="1"/>
          </p:nvPr>
        </p:nvSpPr>
        <p:spPr>
          <a:xfrm>
            <a:off x="227525" y="2465706"/>
            <a:ext cx="4045200" cy="20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Garamond"/>
                <a:ea typeface="Garamond"/>
                <a:cs typeface="Garamond"/>
                <a:sym typeface="Garamond"/>
              </a:rPr>
              <a:t>Make sure you are receiving emails and reminds from NEHS. If there is an issue please make sure to see Swati or Ara after the meeting.</a:t>
            </a:r>
            <a:endParaRPr sz="2400"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77" name="Google Shape;77;p14"/>
          <p:cNvCxnSpPr/>
          <p:nvPr/>
        </p:nvCxnSpPr>
        <p:spPr>
          <a:xfrm rot="10800000" flipH="1">
            <a:off x="761075" y="2376775"/>
            <a:ext cx="2978100" cy="11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1287" y="1905924"/>
            <a:ext cx="2196811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8213" y="85850"/>
            <a:ext cx="2073088" cy="1875497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4"/>
          <p:cNvSpPr txBox="1"/>
          <p:nvPr/>
        </p:nvSpPr>
        <p:spPr>
          <a:xfrm>
            <a:off x="4777100" y="2222400"/>
            <a:ext cx="1875300" cy="698700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Garamond"/>
                <a:ea typeface="Garamond"/>
                <a:cs typeface="Garamond"/>
                <a:sym typeface="Garamond"/>
              </a:rPr>
              <a:t>@pcnehs2018 to number 81010</a:t>
            </a:r>
            <a:endParaRPr sz="2000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6751300" y="486875"/>
            <a:ext cx="1875300" cy="698700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Garamond"/>
                <a:ea typeface="Garamond"/>
                <a:cs typeface="Garamond"/>
                <a:sym typeface="Garamond"/>
              </a:rPr>
              <a:t>pinescharternehs@gmail.com</a:t>
            </a:r>
            <a:endParaRPr sz="2000"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82" name="Google Shape;8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20238" y="3182152"/>
            <a:ext cx="2431520" cy="136162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4"/>
          <p:cNvSpPr txBox="1"/>
          <p:nvPr/>
        </p:nvSpPr>
        <p:spPr>
          <a:xfrm>
            <a:off x="5606438" y="4483450"/>
            <a:ext cx="2459100" cy="5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Garamond"/>
                <a:ea typeface="Garamond"/>
                <a:cs typeface="Garamond"/>
                <a:sym typeface="Garamond"/>
              </a:rPr>
              <a:t>@pinescharternehs</a:t>
            </a:r>
            <a:endParaRPr sz="2400"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9138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title"/>
          </p:nvPr>
        </p:nvSpPr>
        <p:spPr>
          <a:xfrm>
            <a:off x="460950" y="91800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NEHS club T-shirts are in!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9" name="Google Shape;89;p15"/>
          <p:cNvSpPr txBox="1">
            <a:spLocks noGrp="1"/>
          </p:cNvSpPr>
          <p:nvPr>
            <p:ph type="body" idx="1"/>
          </p:nvPr>
        </p:nvSpPr>
        <p:spPr>
          <a:xfrm>
            <a:off x="341400" y="3463125"/>
            <a:ext cx="8461200" cy="13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7350" algn="l" rtl="0">
              <a:lnSpc>
                <a:spcPct val="100000"/>
              </a:lnSpc>
              <a:spcBef>
                <a:spcPts val="496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Merriweather"/>
              <a:buChar char="➢"/>
            </a:pPr>
            <a:r>
              <a:rPr lang="en" sz="25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See us after the meeting to pick up your T-shirts!</a:t>
            </a:r>
            <a:endParaRPr sz="25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rriweather"/>
              <a:buChar char="➢"/>
            </a:pPr>
            <a:r>
              <a:rPr lang="en" sz="25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You will need them for picture day!</a:t>
            </a:r>
            <a:endParaRPr sz="14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90" name="Google Shape;9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550" y="965250"/>
            <a:ext cx="2288275" cy="2185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3725" y="963599"/>
            <a:ext cx="2288275" cy="2189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60275" y="940150"/>
            <a:ext cx="2288275" cy="2189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0" y="940175"/>
            <a:ext cx="2288275" cy="2189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9138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>
            <a:spLocks noGrp="1"/>
          </p:cNvSpPr>
          <p:nvPr>
            <p:ph type="title"/>
          </p:nvPr>
        </p:nvSpPr>
        <p:spPr>
          <a:xfrm>
            <a:off x="0" y="594325"/>
            <a:ext cx="67227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Club Picture Day!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99" name="Google Shape;99;p16"/>
          <p:cNvSpPr txBox="1">
            <a:spLocks noGrp="1"/>
          </p:cNvSpPr>
          <p:nvPr>
            <p:ph type="body" idx="1"/>
          </p:nvPr>
        </p:nvSpPr>
        <p:spPr>
          <a:xfrm>
            <a:off x="223200" y="1595400"/>
            <a:ext cx="8697600" cy="339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683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aramond"/>
              <a:buChar char="•"/>
            </a:pPr>
            <a:r>
              <a:rPr lang="en" sz="36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Tuesday, October 23rd</a:t>
            </a:r>
            <a:endParaRPr sz="3600" b="1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414019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aramond"/>
              <a:buChar char="•"/>
            </a:pPr>
            <a:r>
              <a:rPr lang="en" sz="36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Make sure you collect your passes to get out of class</a:t>
            </a:r>
            <a:endParaRPr sz="3600">
              <a:solidFill>
                <a:srgbClr val="1155CC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414019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aramond"/>
              <a:buChar char="•"/>
            </a:pPr>
            <a:r>
              <a:rPr lang="en" sz="36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Our pictures are at 8:00am in the gym, so leave class at 7:55.</a:t>
            </a:r>
            <a:endParaRPr sz="3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414019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aramond"/>
              <a:buChar char="•"/>
            </a:pPr>
            <a:r>
              <a:rPr lang="en" sz="36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Please wear our 2018 NEHS shirts!</a:t>
            </a:r>
            <a:endParaRPr sz="3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2400"/>
          </a:p>
        </p:txBody>
      </p:sp>
      <p:pic>
        <p:nvPicPr>
          <p:cNvPr id="100" name="Google Shape;10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4575" y="95075"/>
            <a:ext cx="2093501" cy="150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9138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Merriweather"/>
                <a:ea typeface="Merriweather"/>
                <a:cs typeface="Merriweather"/>
                <a:sym typeface="Merriweather"/>
              </a:rPr>
              <a:t>NEHS Requirements</a:t>
            </a:r>
            <a:endParaRPr sz="3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06" name="Google Shape;106;p17"/>
          <p:cNvSpPr txBox="1"/>
          <p:nvPr/>
        </p:nvSpPr>
        <p:spPr>
          <a:xfrm>
            <a:off x="58650" y="667375"/>
            <a:ext cx="9085200" cy="42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lang="en" sz="1800">
                <a:solidFill>
                  <a:srgbClr val="0000FF"/>
                </a:solidFill>
                <a:latin typeface="Merriweather"/>
                <a:ea typeface="Merriweather"/>
                <a:cs typeface="Merriweather"/>
                <a:sym typeface="Merriweather"/>
              </a:rPr>
              <a:t>15 hours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 required per year for all members 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○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 For </a:t>
            </a:r>
            <a:r>
              <a:rPr lang="en" sz="1800">
                <a:solidFill>
                  <a:srgbClr val="0000FF"/>
                </a:solidFill>
                <a:latin typeface="Merriweather"/>
                <a:ea typeface="Merriweather"/>
                <a:cs typeface="Merriweather"/>
                <a:sym typeface="Merriweather"/>
              </a:rPr>
              <a:t>new members, at least 12 of those 15 must be completed by FEB.</a:t>
            </a:r>
            <a:endParaRPr sz="1800">
              <a:solidFill>
                <a:srgbClr val="0000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○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Help plan and promote events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1371600" lvl="2" indent="-342900" algn="l" rtl="0">
              <a:lnSpc>
                <a:spcPct val="115000"/>
              </a:lnSpc>
              <a:spcBef>
                <a:spcPts val="434"/>
              </a:spcBef>
              <a:spcAft>
                <a:spcPts val="0"/>
              </a:spcAft>
              <a:buSzPts val="1800"/>
              <a:buFont typeface="Merriweather"/>
              <a:buChar char="■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Attend and participate in events such as Recite Night, Poetry Slam, and Poem in your Pocket Day!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1371600" lvl="2" indent="-342900" algn="l" rtl="0">
              <a:lnSpc>
                <a:spcPct val="115000"/>
              </a:lnSpc>
              <a:spcBef>
                <a:spcPts val="434"/>
              </a:spcBef>
              <a:spcAft>
                <a:spcPts val="0"/>
              </a:spcAft>
              <a:buSzPts val="1800"/>
              <a:buFont typeface="Merriweather"/>
              <a:buChar char="■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Join our Speech/Debate mentor Program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1371600" lvl="2" indent="-342900" algn="l" rtl="0">
              <a:lnSpc>
                <a:spcPct val="115000"/>
              </a:lnSpc>
              <a:spcBef>
                <a:spcPts val="434"/>
              </a:spcBef>
              <a:spcAft>
                <a:spcPts val="0"/>
              </a:spcAft>
              <a:buSzPts val="1800"/>
              <a:buFont typeface="Merriweather"/>
              <a:buChar char="■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Help out with our new NinjaLit Project!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1371600" lvl="2" indent="-342900" algn="l" rtl="0">
              <a:lnSpc>
                <a:spcPct val="115000"/>
              </a:lnSpc>
              <a:spcBef>
                <a:spcPts val="434"/>
              </a:spcBef>
              <a:spcAft>
                <a:spcPts val="0"/>
              </a:spcAft>
              <a:buSzPts val="1800"/>
              <a:buFont typeface="Merriweather"/>
              <a:buChar char="■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Donate to Children’s Harbor (supplies) or to the Reading Program (books/games)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1371600" lvl="2" indent="-342900" algn="l" rtl="0">
              <a:lnSpc>
                <a:spcPct val="115000"/>
              </a:lnSpc>
              <a:spcBef>
                <a:spcPts val="434"/>
              </a:spcBef>
              <a:spcAft>
                <a:spcPts val="0"/>
              </a:spcAft>
              <a:buSzPts val="1800"/>
              <a:buFont typeface="Merriweather"/>
              <a:buChar char="■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General meetings count as an hour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434"/>
              </a:spcBef>
              <a:spcAft>
                <a:spcPts val="0"/>
              </a:spcAft>
              <a:buSzPts val="1800"/>
              <a:buFont typeface="Merriweather"/>
              <a:buChar char="○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A </a:t>
            </a: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maximum of 7 hours can be earned through donations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.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434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Remember, both your English and CUM GPA must stay at a </a:t>
            </a:r>
            <a:r>
              <a:rPr lang="en" sz="1800">
                <a:solidFill>
                  <a:srgbClr val="0000FF"/>
                </a:solidFill>
                <a:latin typeface="Merriweather"/>
                <a:ea typeface="Merriweather"/>
                <a:cs typeface="Merriweather"/>
                <a:sym typeface="Merriweather"/>
              </a:rPr>
              <a:t>3.0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 or higher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9138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>
            <a:spLocks noGrp="1"/>
          </p:cNvSpPr>
          <p:nvPr>
            <p:ph type="title"/>
          </p:nvPr>
        </p:nvSpPr>
        <p:spPr>
          <a:xfrm>
            <a:off x="74700" y="0"/>
            <a:ext cx="89946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latin typeface="Merriweather"/>
                <a:ea typeface="Merriweather"/>
                <a:cs typeface="Merriweather"/>
                <a:sym typeface="Merriweather"/>
              </a:rPr>
              <a:t>Kinder Reading Program is underway!</a:t>
            </a:r>
            <a:endParaRPr sz="35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12" name="Google Shape;112;p18"/>
          <p:cNvSpPr txBox="1">
            <a:spLocks noGrp="1"/>
          </p:cNvSpPr>
          <p:nvPr>
            <p:ph type="body" idx="1"/>
          </p:nvPr>
        </p:nvSpPr>
        <p:spPr>
          <a:xfrm>
            <a:off x="0" y="1610700"/>
            <a:ext cx="8994600" cy="353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3782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aramond"/>
              <a:buChar char="•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Don’t forget that this is a weekly Tuesday Commitment except in cases of illness or verifiable emergency. Meetings and test make-ups cannot be used as excuses. Your kinder reader is waiting for you.</a:t>
            </a:r>
            <a:endParaRPr sz="24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2400"/>
          </a:p>
        </p:txBody>
      </p:sp>
      <p:pic>
        <p:nvPicPr>
          <p:cNvPr id="113" name="Google Shape;11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197443">
            <a:off x="7425649" y="1356499"/>
            <a:ext cx="1472672" cy="1698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9888" y="829188"/>
            <a:ext cx="3747376" cy="2925025"/>
          </a:xfrm>
          <a:prstGeom prst="rect">
            <a:avLst/>
          </a:prstGeom>
          <a:noFill/>
          <a:ln w="38100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5" name="Google Shape;11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5600" y="767700"/>
            <a:ext cx="2286000" cy="3048000"/>
          </a:xfrm>
          <a:prstGeom prst="rect">
            <a:avLst/>
          </a:prstGeom>
          <a:noFill/>
          <a:ln w="38100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175650" y="277125"/>
            <a:ext cx="88146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Garamond"/>
                <a:ea typeface="Garamond"/>
                <a:cs typeface="Garamond"/>
                <a:sym typeface="Garamond"/>
              </a:rPr>
              <a:t>DONATE LEVEL 1 READERS for NEHS hours</a:t>
            </a:r>
            <a:endParaRPr b="1"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Garamond"/>
                <a:ea typeface="Garamond"/>
                <a:cs typeface="Garamond"/>
                <a:sym typeface="Garamond"/>
              </a:rPr>
              <a:t>(you can earn up to 7 of your 15 required hours through donations)</a:t>
            </a:r>
            <a:endParaRPr sz="2200"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21" name="Google Shape;12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0678" y="1143325"/>
            <a:ext cx="2456447" cy="36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044813"/>
            <a:ext cx="2425343" cy="379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9138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460950" y="50427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Merriweather"/>
                <a:ea typeface="Merriweather"/>
                <a:cs typeface="Merriweather"/>
                <a:sym typeface="Merriweather"/>
              </a:rPr>
              <a:t>Children’s Harbor Outreach Project</a:t>
            </a:r>
            <a:endParaRPr sz="3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28" name="Google Shape;128;p20"/>
          <p:cNvSpPr txBox="1">
            <a:spLocks noGrp="1"/>
          </p:cNvSpPr>
          <p:nvPr>
            <p:ph type="body" idx="1"/>
          </p:nvPr>
        </p:nvSpPr>
        <p:spPr>
          <a:xfrm>
            <a:off x="218200" y="1737750"/>
            <a:ext cx="7501200" cy="29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8194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erriweather"/>
              <a:buChar char="•"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We’re also still collecting writing supplies for disadvantaged children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342900" lvl="0" indent="-28194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erriweather"/>
              <a:buChar char="•"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Can earn up to</a:t>
            </a:r>
            <a:r>
              <a:rPr lang="en" sz="2000">
                <a:solidFill>
                  <a:srgbClr val="0000FF"/>
                </a:solidFill>
                <a:latin typeface="Merriweather"/>
                <a:ea typeface="Merriweather"/>
                <a:cs typeface="Merriweather"/>
                <a:sym typeface="Merriweather"/>
              </a:rPr>
              <a:t> 7</a:t>
            </a:r>
            <a:r>
              <a:rPr lang="en" sz="2000">
                <a:solidFill>
                  <a:srgbClr val="A61C0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volunteer/NEHS hours through donations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342900" lvl="0" indent="-28194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erriweather"/>
              <a:buChar char="•"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What is needed?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742950" lvl="1" indent="-248284" algn="l" rtl="0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erriweather"/>
              <a:buChar char="–"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bring in spiral notebooks, composition books, packs of lined paper, construction paper, packs of pens and pencils…</a:t>
            </a:r>
            <a:endParaRPr sz="2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9400" y="2148651"/>
            <a:ext cx="1363849" cy="188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9138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240650" y="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erriweather"/>
                <a:ea typeface="Merriweather"/>
                <a:cs typeface="Merriweather"/>
                <a:sym typeface="Merriweather"/>
              </a:rPr>
              <a:t>NEW Speech &amp; Debate Mentorship Program</a:t>
            </a:r>
            <a:endParaRPr sz="3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35" name="Google Shape;135;p21"/>
          <p:cNvSpPr txBox="1"/>
          <p:nvPr/>
        </p:nvSpPr>
        <p:spPr>
          <a:xfrm>
            <a:off x="178750" y="602700"/>
            <a:ext cx="9037800" cy="45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Merriweather"/>
              <a:ea typeface="Merriweather"/>
              <a:cs typeface="Merriweather"/>
              <a:sym typeface="Merriweather"/>
            </a:endParaRPr>
          </a:p>
          <a:p>
            <a:pPr marL="3429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000"/>
              <a:buFont typeface="Garamond"/>
              <a:buChar char="●"/>
            </a:pPr>
            <a:r>
              <a:rPr lang="en" sz="3000" b="1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Will involve after-school visits to a 4th grade gifted classroom at the Pines-FSU Elementary</a:t>
            </a:r>
            <a:endParaRPr sz="3000" b="1">
              <a:solidFill>
                <a:srgbClr val="0000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74295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000"/>
              <a:buFont typeface="Garamond"/>
              <a:buChar char="○"/>
            </a:pPr>
            <a:r>
              <a:rPr lang="en" sz="3000" b="1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The FSU visits will be on a Tuesday or Thursday</a:t>
            </a:r>
            <a:endParaRPr sz="3000" b="1">
              <a:solidFill>
                <a:srgbClr val="0000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74295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000"/>
              <a:buFont typeface="Garamond"/>
              <a:buChar char="○"/>
            </a:pPr>
            <a:r>
              <a:rPr lang="en" sz="3000" b="1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Looking for people with debate experience</a:t>
            </a:r>
            <a:endParaRPr sz="3000"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Char char="●"/>
            </a:pPr>
            <a:r>
              <a:rPr lang="en" sz="3000">
                <a:latin typeface="Garamond"/>
                <a:ea typeface="Garamond"/>
                <a:cs typeface="Garamond"/>
                <a:sym typeface="Garamond"/>
              </a:rPr>
              <a:t>Will likely focus on Congress, Oral Interp, and Original Oratory</a:t>
            </a:r>
            <a:endParaRPr sz="3000"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30200" algn="l" rtl="0">
              <a:lnSpc>
                <a:spcPct val="115000"/>
              </a:lnSpc>
              <a:spcBef>
                <a:spcPts val="592"/>
              </a:spcBef>
              <a:spcAft>
                <a:spcPts val="0"/>
              </a:spcAft>
              <a:buSzPts val="3000"/>
              <a:buFont typeface="Merriweather"/>
              <a:buChar char="●"/>
            </a:pPr>
            <a:r>
              <a:rPr lang="en" sz="3000">
                <a:latin typeface="Garamond"/>
                <a:ea typeface="Garamond"/>
                <a:cs typeface="Garamond"/>
                <a:sym typeface="Garamond"/>
              </a:rPr>
              <a:t>Interested? Email us at </a:t>
            </a:r>
            <a:r>
              <a:rPr lang="en" sz="3000" b="1">
                <a:highlight>
                  <a:srgbClr val="CFE2F3"/>
                </a:highlight>
                <a:latin typeface="Garamond"/>
                <a:ea typeface="Garamond"/>
                <a:cs typeface="Garamond"/>
                <a:sym typeface="Garamond"/>
              </a:rPr>
              <a:t>pinescharternehs@gmail.com</a:t>
            </a:r>
            <a:endParaRPr sz="3000"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9138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>
            <a:spLocks noGrp="1"/>
          </p:cNvSpPr>
          <p:nvPr>
            <p:ph type="title"/>
          </p:nvPr>
        </p:nvSpPr>
        <p:spPr>
          <a:xfrm>
            <a:off x="-50775" y="109450"/>
            <a:ext cx="72039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NinjaLit!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41" name="Google Shape;141;p22"/>
          <p:cNvSpPr txBox="1"/>
          <p:nvPr/>
        </p:nvSpPr>
        <p:spPr>
          <a:xfrm>
            <a:off x="-139350" y="438725"/>
            <a:ext cx="9037800" cy="45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Our newest project!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49250" algn="l" rtl="0">
              <a:spcBef>
                <a:spcPts val="640"/>
              </a:spcBef>
              <a:spcAft>
                <a:spcPts val="0"/>
              </a:spcAft>
              <a:buSzPts val="1900"/>
              <a:buFont typeface="Garamond"/>
              <a:buChar char="•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We will be hiding laminated literary quotes in various places around the school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–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(in class novels, textbooks, shelves etc.)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•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Let’s spread our enthusiasm about literature, have fun, and brighten people’s days!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–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Anyone who finds a quote will take a picture with it and DM us the picture to our instagram.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–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We will be posting these pictures! #NEHSNinjaLit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•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This is great way to get your hours!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–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You will receive 15 minutes for every USABLE quote you submit </a:t>
            </a:r>
            <a:r>
              <a:rPr lang="en" sz="1900" b="1">
                <a:latin typeface="Garamond"/>
                <a:ea typeface="Garamond"/>
                <a:cs typeface="Garamond"/>
                <a:sym typeface="Garamond"/>
              </a:rPr>
              <a:t>(8 quotes/2 hours max).</a:t>
            </a:r>
            <a:endParaRPr sz="1900" b="1"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–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Must be from literature (play, novel, memoir, etc.)(no political/historical/insulting quotes) 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1371600" lvl="2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•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They can be funny, witty, inspiring, etc. (but never disparaging).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1800" b="1">
              <a:solidFill>
                <a:srgbClr val="0000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42" name="Google Shape;14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3125" y="88250"/>
            <a:ext cx="1648375" cy="125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050" y="88237"/>
            <a:ext cx="860176" cy="64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5146625" y="88237"/>
            <a:ext cx="860176" cy="64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9138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>
            <a:spLocks noGrp="1"/>
          </p:cNvSpPr>
          <p:nvPr>
            <p:ph type="title"/>
          </p:nvPr>
        </p:nvSpPr>
        <p:spPr>
          <a:xfrm>
            <a:off x="0" y="-119375"/>
            <a:ext cx="8222100" cy="143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Merriweather"/>
                <a:ea typeface="Merriweather"/>
                <a:cs typeface="Merriweather"/>
                <a:sym typeface="Merriweather"/>
              </a:rPr>
              <a:t>ISC Drive Coming Up!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50" name="Google Shape;150;p23"/>
          <p:cNvSpPr txBox="1"/>
          <p:nvPr/>
        </p:nvSpPr>
        <p:spPr>
          <a:xfrm>
            <a:off x="152400" y="1951875"/>
            <a:ext cx="88392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222222"/>
              </a:solidFill>
            </a:endParaRPr>
          </a:p>
        </p:txBody>
      </p:sp>
      <p:graphicFrame>
        <p:nvGraphicFramePr>
          <p:cNvPr id="151" name="Google Shape;151;p23"/>
          <p:cNvGraphicFramePr/>
          <p:nvPr/>
        </p:nvGraphicFramePr>
        <p:xfrm>
          <a:off x="167150" y="1760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{594C0483-AC06-4D60-BEE1-DE46984763C5}</a:tableStyleId>
              </a:tblPr>
              <a:tblGrid>
                <a:gridCol w="3136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2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00000">
                <a:tc>
                  <a:txBody>
                    <a:bodyPr/>
                    <a:lstStyle/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Feminine products (all types)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Deodorant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Baby wipes (in lieu of shower as they have no running water)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Paper towels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Tylenol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Emergen-c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All baby supplies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Bread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Adult diapers (depends)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Pet food 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Canned goods</a:t>
                      </a:r>
                      <a:endParaRPr sz="13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Cleaning supplies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Hand sanitizer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Trash bags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Bug spray 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Sunscreen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Ziploc bags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Little propane tanks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Fix-a-flat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First aid kit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Gloves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Baby wipes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Toilet paper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Paper towels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Bleach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Prepared non-perishable goods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Dried beans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Gatorade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Water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Peanut butter, tuna, etc.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Charcoal and lighters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Batteries and flashlights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Garbage bags - contractor grade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  <a:p>
                      <a:pPr marL="5969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222"/>
                        </a:buClr>
                        <a:buSzPts val="1300"/>
                        <a:buFont typeface="Merriweather"/>
                        <a:buChar char="●"/>
                      </a:pPr>
                      <a:r>
                        <a:rPr lang="en" sz="1300">
                          <a:solidFill>
                            <a:srgbClr val="222222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Lighters</a:t>
                      </a:r>
                      <a:endParaRPr sz="1300">
                        <a:solidFill>
                          <a:srgbClr val="222222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2" name="Google Shape;152;p23"/>
          <p:cNvSpPr txBox="1"/>
          <p:nvPr/>
        </p:nvSpPr>
        <p:spPr>
          <a:xfrm>
            <a:off x="5584179" y="550120"/>
            <a:ext cx="2834700" cy="817800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This will be another opportunity for you to earn NEHS donation hours (maximum of 7).</a:t>
            </a:r>
            <a:endParaRPr b="1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53" name="Google Shape;15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4625" y="2946375"/>
            <a:ext cx="1722750" cy="172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3375" y="3473850"/>
            <a:ext cx="1195274" cy="1195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34675" y="2490750"/>
            <a:ext cx="1361325" cy="136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>
            <a:spLocks noGrp="1"/>
          </p:cNvSpPr>
          <p:nvPr>
            <p:ph type="title"/>
          </p:nvPr>
        </p:nvSpPr>
        <p:spPr>
          <a:xfrm>
            <a:off x="460950" y="49237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This Month’s Literary Contests...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61" name="Google Shape;161;p24"/>
          <p:cNvSpPr txBox="1">
            <a:spLocks noGrp="1"/>
          </p:cNvSpPr>
          <p:nvPr>
            <p:ph type="body" idx="1"/>
          </p:nvPr>
        </p:nvSpPr>
        <p:spPr>
          <a:xfrm>
            <a:off x="157200" y="1567400"/>
            <a:ext cx="8222100" cy="343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Garamond"/>
              <a:buChar char="•"/>
            </a:pPr>
            <a:r>
              <a:rPr lang="en" sz="16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Satirical Cartoon:</a:t>
            </a:r>
            <a:r>
              <a:rPr lang="en" sz="16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a panel with punchline or dialogue at bottom</a:t>
            </a:r>
            <a:endParaRPr sz="1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Garamond"/>
              <a:buChar char="•"/>
            </a:pPr>
            <a:r>
              <a:rPr lang="en" sz="16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Literary Comic Strip:</a:t>
            </a:r>
            <a:r>
              <a:rPr lang="en" sz="16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may be an original story or based on literary work</a:t>
            </a:r>
            <a:endParaRPr sz="1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Garamond"/>
              <a:buChar char="•"/>
            </a:pPr>
            <a:r>
              <a:rPr lang="en" sz="16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Classic Literature Book Cover: </a:t>
            </a:r>
            <a:r>
              <a:rPr lang="en" sz="16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on a text by William Shakespeare</a:t>
            </a:r>
            <a:endParaRPr sz="1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Garamond"/>
              <a:buChar char="–"/>
            </a:pPr>
            <a:r>
              <a:rPr lang="en" sz="16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Original blurb about author</a:t>
            </a:r>
            <a:endParaRPr sz="1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Garamond"/>
              <a:buChar char="–"/>
            </a:pPr>
            <a:r>
              <a:rPr lang="en" sz="16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Title and brief summary</a:t>
            </a:r>
            <a:endParaRPr sz="1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Garamond"/>
              <a:buChar char="–"/>
            </a:pPr>
            <a:r>
              <a:rPr lang="en" sz="16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Image to represent text</a:t>
            </a:r>
            <a:endParaRPr sz="1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Garamond"/>
              <a:buChar char="–"/>
            </a:pPr>
            <a:r>
              <a:rPr lang="en" sz="16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reviews/quotations about text</a:t>
            </a:r>
            <a:endParaRPr sz="1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Garamond"/>
              <a:buChar char="–"/>
            </a:pPr>
            <a:r>
              <a:rPr lang="en" sz="16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Original illustration only!</a:t>
            </a:r>
            <a:endParaRPr sz="1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Garamond"/>
              <a:buChar char="•"/>
            </a:pPr>
            <a:r>
              <a:rPr lang="en" sz="16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Submit all entries to Ms. Sarah Phelps in D203 by Friday, Nov. 2nd </a:t>
            </a:r>
            <a:endParaRPr sz="1600" b="1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Garamond"/>
              <a:buChar char="•"/>
            </a:pPr>
            <a:r>
              <a:rPr lang="en" sz="16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Winners will:</a:t>
            </a:r>
            <a:endParaRPr sz="1600" b="1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Garamond"/>
              <a:buChar char="–"/>
            </a:pPr>
            <a:r>
              <a:rPr lang="en" sz="16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Represent PPCHS in 2018 Broward County Literary Fair</a:t>
            </a:r>
            <a:endParaRPr sz="1600" b="1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Garamond"/>
              <a:buChar char="–"/>
            </a:pPr>
            <a:r>
              <a:rPr lang="en" sz="16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Be announced at this year’s NEHS Poetry Slam</a:t>
            </a:r>
            <a:endParaRPr sz="1600" b="1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Garamond"/>
              <a:buChar char="–"/>
            </a:pPr>
            <a:r>
              <a:rPr lang="en" sz="16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Receive a $10 Barnes and Noble gift card</a:t>
            </a:r>
            <a:endParaRPr sz="1600" b="1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 sz="1600" b="1">
              <a:solidFill>
                <a:srgbClr val="0000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1600"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62" name="Google Shape;16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68352">
            <a:off x="5733503" y="804641"/>
            <a:ext cx="4298669" cy="2543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42871">
            <a:off x="6522093" y="3358500"/>
            <a:ext cx="1508961" cy="17829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9138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 txBox="1">
            <a:spLocks noGrp="1"/>
          </p:cNvSpPr>
          <p:nvPr>
            <p:ph type="title"/>
          </p:nvPr>
        </p:nvSpPr>
        <p:spPr>
          <a:xfrm>
            <a:off x="98250" y="128175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700"/>
              </a:spcAft>
              <a:buNone/>
            </a:pPr>
            <a:r>
              <a:rPr lang="en" sz="2800" b="1">
                <a:latin typeface="Garamond"/>
                <a:ea typeface="Garamond"/>
                <a:cs typeface="Garamond"/>
                <a:sym typeface="Garamond"/>
              </a:rPr>
              <a:t>NEHS Scholarship money opportunity for seniors!</a:t>
            </a:r>
            <a:endParaRPr sz="2800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69" name="Google Shape;169;p25"/>
          <p:cNvSpPr txBox="1"/>
          <p:nvPr/>
        </p:nvSpPr>
        <p:spPr>
          <a:xfrm>
            <a:off x="5566450" y="684150"/>
            <a:ext cx="3577500" cy="41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7A7C8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year, NEHS seniors should read one of the NEHS Common Readers to apply for merit-based scholarships before January 16th.</a:t>
            </a:r>
            <a:endParaRPr sz="2200">
              <a:solidFill>
                <a:srgbClr val="7A7C8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7A7C8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two options are </a:t>
            </a:r>
            <a:r>
              <a:rPr lang="en" sz="2200" i="1" u="sng">
                <a:solidFill>
                  <a:srgbClr val="2C313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The Samurai’s Garden</a:t>
            </a:r>
            <a:r>
              <a:rPr lang="en" sz="2200">
                <a:solidFill>
                  <a:srgbClr val="7A7C8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by Gail Tsukiyama &amp; </a:t>
            </a:r>
            <a:r>
              <a:rPr lang="en" sz="2200" i="1" u="sng">
                <a:solidFill>
                  <a:srgbClr val="2C313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Everything I Never Told You</a:t>
            </a:r>
            <a:r>
              <a:rPr lang="en" sz="2200">
                <a:solidFill>
                  <a:srgbClr val="7A7C8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by Celeste Ng.</a:t>
            </a:r>
            <a:endParaRPr sz="2200">
              <a:solidFill>
                <a:srgbClr val="7A7C8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7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0" name="Google Shape;17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75" y="797863"/>
            <a:ext cx="5516175" cy="3894276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5"/>
          <p:cNvSpPr txBox="1"/>
          <p:nvPr/>
        </p:nvSpPr>
        <p:spPr>
          <a:xfrm>
            <a:off x="0" y="3628875"/>
            <a:ext cx="6963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A7C8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(summaries from nehs.us)  More information can be found on the NEHS National website.</a:t>
            </a:r>
            <a:endParaRPr>
              <a:solidFill>
                <a:srgbClr val="7A7C8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endParaRPr>
              <a:solidFill>
                <a:srgbClr val="7A7C8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9138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"/>
          <p:cNvSpPr txBox="1">
            <a:spLocks noGrp="1"/>
          </p:cNvSpPr>
          <p:nvPr>
            <p:ph type="title"/>
          </p:nvPr>
        </p:nvSpPr>
        <p:spPr>
          <a:xfrm>
            <a:off x="460950" y="7136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Merriweather"/>
                <a:ea typeface="Merriweather"/>
                <a:cs typeface="Merriweather"/>
                <a:sym typeface="Merriweather"/>
              </a:rPr>
              <a:t>Recite Night!</a:t>
            </a:r>
            <a:endParaRPr sz="72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77" name="Google Shape;177;p26"/>
          <p:cNvSpPr txBox="1">
            <a:spLocks noGrp="1"/>
          </p:cNvSpPr>
          <p:nvPr>
            <p:ph type="body" idx="1"/>
          </p:nvPr>
        </p:nvSpPr>
        <p:spPr>
          <a:xfrm>
            <a:off x="460950" y="1797100"/>
            <a:ext cx="8222100" cy="3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92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" sz="2400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November 30th, 2:15pm </a:t>
            </a: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in</a:t>
            </a:r>
            <a:r>
              <a:rPr lang="en" sz="2400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Ms. Schwab’s room</a:t>
            </a:r>
            <a:endParaRPr sz="24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921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aramond"/>
              <a:buChar char="•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Starry Night themed</a:t>
            </a:r>
            <a:endParaRPr sz="24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921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aramond"/>
              <a:buChar char="•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Earn hours for setting up on the </a:t>
            </a:r>
            <a:r>
              <a:rPr lang="en" sz="24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28th and 29th</a:t>
            </a:r>
            <a:endParaRPr sz="2400" b="1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921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Recitation only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6035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–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published poetry, speeches, monologues, etc.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21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Good practice for </a:t>
            </a:r>
            <a:r>
              <a:rPr lang="en" sz="2400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Poetry Out Loud Competition</a:t>
            </a:r>
            <a:endParaRPr sz="24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78" name="Google Shape;17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6775" y="1941688"/>
            <a:ext cx="3048012" cy="3048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9138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7"/>
          <p:cNvSpPr txBox="1">
            <a:spLocks noGrp="1"/>
          </p:cNvSpPr>
          <p:nvPr>
            <p:ph type="title"/>
          </p:nvPr>
        </p:nvSpPr>
        <p:spPr>
          <a:xfrm>
            <a:off x="460950" y="7136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Merriweather"/>
                <a:ea typeface="Merriweather"/>
                <a:cs typeface="Merriweather"/>
                <a:sym typeface="Merriweather"/>
              </a:rPr>
              <a:t>Recite Night</a:t>
            </a:r>
            <a:endParaRPr sz="72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84" name="Google Shape;184;p27"/>
          <p:cNvSpPr txBox="1">
            <a:spLocks noGrp="1"/>
          </p:cNvSpPr>
          <p:nvPr>
            <p:ph type="body" idx="1"/>
          </p:nvPr>
        </p:nvSpPr>
        <p:spPr>
          <a:xfrm>
            <a:off x="460950" y="1713250"/>
            <a:ext cx="3336000" cy="3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We will need help with:</a:t>
            </a:r>
            <a:endParaRPr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Char char="•"/>
            </a:pPr>
            <a:r>
              <a:rPr lang="en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Decorations </a:t>
            </a:r>
            <a:endParaRPr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Char char="•"/>
            </a:pPr>
            <a:r>
              <a:rPr lang="en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Promotional Banners </a:t>
            </a:r>
            <a:endParaRPr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Char char="•"/>
            </a:pPr>
            <a:r>
              <a:rPr lang="en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Donations:</a:t>
            </a:r>
            <a:endParaRPr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Char char="–"/>
            </a:pPr>
            <a:r>
              <a:rPr lang="en" sz="18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cookies!!!</a:t>
            </a:r>
            <a:endParaRPr sz="18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Char char="–"/>
            </a:pPr>
            <a:r>
              <a:rPr lang="en" sz="18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milk</a:t>
            </a:r>
            <a:endParaRPr sz="18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Char char="–"/>
            </a:pPr>
            <a:r>
              <a:rPr lang="en" sz="18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napkins</a:t>
            </a:r>
            <a:endParaRPr sz="18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Char char="•"/>
            </a:pPr>
            <a:r>
              <a:rPr lang="en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Volunteers</a:t>
            </a:r>
            <a:endParaRPr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4572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during the actual event</a:t>
            </a:r>
            <a:endParaRPr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Char char="•"/>
            </a:pPr>
            <a:r>
              <a:rPr lang="en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Participants! </a:t>
            </a:r>
            <a:endParaRPr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>
              <a:solidFill>
                <a:srgbClr val="0000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85" name="Google Shape;18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8900" y="2889324"/>
            <a:ext cx="2162304" cy="209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7579" y="1927350"/>
            <a:ext cx="1990725" cy="224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5329" y="1927350"/>
            <a:ext cx="1636396" cy="16363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9138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>
            <a:spLocks noGrp="1"/>
          </p:cNvSpPr>
          <p:nvPr>
            <p:ph type="body" idx="1"/>
          </p:nvPr>
        </p:nvSpPr>
        <p:spPr>
          <a:xfrm>
            <a:off x="2788100" y="-66750"/>
            <a:ext cx="6466200" cy="47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42950" lvl="1" indent="-27368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Visit poetryoutloud.org to select poems to perform at </a:t>
            </a:r>
            <a:r>
              <a:rPr lang="en" sz="2400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Recite Night</a:t>
            </a: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on </a:t>
            </a:r>
            <a:r>
              <a:rPr lang="en" sz="24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November 30th</a:t>
            </a: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.</a:t>
            </a:r>
            <a:endParaRPr sz="2400" baseline="30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7368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Top ten finalists will compete again at this year’s </a:t>
            </a:r>
            <a:r>
              <a:rPr lang="en" sz="2400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NEHS Poetry Slam</a:t>
            </a: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on February 6th! 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73685" algn="l" rtl="0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Our school winner goes forward to compete at the state level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73685" algn="l" rtl="0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Each winner at the state level will receive $200 and an all-expenses-paid trip with an adult chaperone to Washington, DC, to compete in the National Finals.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73685" algn="l" rtl="0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The National POL finalist is awarded $20,000!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73685" algn="l" rtl="0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" sz="24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Attend informational meeting in D203 during HR on Tuesday, October 30th.</a:t>
            </a:r>
            <a:endParaRPr sz="2400" b="1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28" descr="POL2016_colo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1250" y="352948"/>
            <a:ext cx="2375100" cy="430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9138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9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erriweather"/>
                <a:ea typeface="Merriweather"/>
                <a:cs typeface="Merriweather"/>
                <a:sym typeface="Merriweather"/>
              </a:rPr>
              <a:t>Annual NEHS 2019 Poetry Slam!</a:t>
            </a:r>
            <a:endParaRPr sz="3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9" name="Google Shape;199;p29"/>
          <p:cNvSpPr txBox="1">
            <a:spLocks noGrp="1"/>
          </p:cNvSpPr>
          <p:nvPr>
            <p:ph type="body" idx="4294967295"/>
          </p:nvPr>
        </p:nvSpPr>
        <p:spPr>
          <a:xfrm>
            <a:off x="295600" y="574900"/>
            <a:ext cx="86940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971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" sz="2000" u="sng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February 6th</a:t>
            </a:r>
            <a:endParaRPr sz="2000" u="sng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742950" lvl="1" indent="-261619" algn="l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5:00-7:15 pm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61619" algn="l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library auditorium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61619" algn="l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save the date now!!!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718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Showcases originally written poetry readings/performances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718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Spoken word contest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718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Poetry Out Loud Recitation Competition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718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Announcement of Literary contest winners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7180" algn="l" rtl="0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Participate!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61619" algn="l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as performer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61619" algn="l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as NEHS volunteer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61619" algn="l" rtl="0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</a:pPr>
            <a:r>
              <a:rPr lang="en" sz="2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Get NEHS hours!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2000"/>
          </a:p>
        </p:txBody>
      </p:sp>
      <p:pic>
        <p:nvPicPr>
          <p:cNvPr id="200" name="Google Shape;200;p29"/>
          <p:cNvPicPr preferRelativeResize="0"/>
          <p:nvPr/>
        </p:nvPicPr>
        <p:blipFill rotWithShape="1">
          <a:blip r:embed="rId3">
            <a:alphaModFix/>
          </a:blip>
          <a:srcRect r="8525"/>
          <a:stretch/>
        </p:blipFill>
        <p:spPr>
          <a:xfrm>
            <a:off x="6668250" y="1586400"/>
            <a:ext cx="2412826" cy="2359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9138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/>
          <p:cNvSpPr txBox="1">
            <a:spLocks noGrp="1"/>
          </p:cNvSpPr>
          <p:nvPr>
            <p:ph type="title"/>
          </p:nvPr>
        </p:nvSpPr>
        <p:spPr>
          <a:xfrm>
            <a:off x="225000" y="6050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erriweather"/>
                <a:ea typeface="Merriweather"/>
                <a:cs typeface="Merriweather"/>
                <a:sym typeface="Merriweather"/>
              </a:rPr>
              <a:t>Holiday Elephant Book Exchange!</a:t>
            </a:r>
            <a:endParaRPr sz="3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6" name="Google Shape;206;p30"/>
          <p:cNvSpPr txBox="1">
            <a:spLocks noGrp="1"/>
          </p:cNvSpPr>
          <p:nvPr>
            <p:ph type="body" idx="4294967295"/>
          </p:nvPr>
        </p:nvSpPr>
        <p:spPr>
          <a:xfrm>
            <a:off x="225000" y="729325"/>
            <a:ext cx="50475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794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Garamond"/>
              <a:buChar char="•"/>
            </a:pPr>
            <a:r>
              <a:rPr lang="en" sz="22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Would be open to the whole school </a:t>
            </a:r>
            <a:endParaRPr sz="22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Garamond"/>
              <a:buChar char="•"/>
            </a:pPr>
            <a:r>
              <a:rPr lang="en" sz="22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Holiday themed</a:t>
            </a:r>
            <a:endParaRPr sz="22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Garamond"/>
              <a:buChar char="•"/>
            </a:pPr>
            <a:r>
              <a:rPr lang="en" sz="22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submit a new book and receive a new book</a:t>
            </a:r>
            <a:endParaRPr sz="22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Garamond"/>
              <a:buChar char="•"/>
            </a:pPr>
            <a:r>
              <a:rPr lang="en" sz="22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Each book would be wrapped but have a short synopsis on the front </a:t>
            </a:r>
            <a:endParaRPr sz="22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Garamond"/>
              <a:buChar char="•"/>
            </a:pPr>
            <a:r>
              <a:rPr lang="en" sz="22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On the day of the exchange, everyone is given a number and would have an opportunity to pick a new book</a:t>
            </a:r>
            <a:endParaRPr sz="22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Garamond"/>
              <a:buChar char="•"/>
            </a:pPr>
            <a:r>
              <a:rPr lang="en" sz="22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Similar rules to elephant gift exchange</a:t>
            </a:r>
            <a:endParaRPr sz="22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Garamond"/>
              <a:buChar char="•"/>
            </a:pPr>
            <a:r>
              <a:rPr lang="en" sz="22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Refreshments would be provided </a:t>
            </a:r>
            <a:endParaRPr sz="22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200"/>
              <a:buFont typeface="Garamond"/>
              <a:buChar char="•"/>
            </a:pPr>
            <a:r>
              <a:rPr lang="en" sz="2200" b="1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Tentative</a:t>
            </a:r>
            <a:r>
              <a:rPr lang="en" sz="2200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 Date: December 14th/16th</a:t>
            </a:r>
            <a:endParaRPr sz="2200">
              <a:solidFill>
                <a:srgbClr val="0000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u="sng">
              <a:solidFill>
                <a:srgbClr val="0000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2000"/>
          </a:p>
        </p:txBody>
      </p:sp>
      <p:pic>
        <p:nvPicPr>
          <p:cNvPr id="207" name="Google Shape;20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37304">
            <a:off x="4897500" y="3027099"/>
            <a:ext cx="2365676" cy="171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5001" y="1185901"/>
            <a:ext cx="2641725" cy="122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86375" y="2217169"/>
            <a:ext cx="1865225" cy="175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9138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1"/>
          <p:cNvSpPr txBox="1">
            <a:spLocks noGrp="1"/>
          </p:cNvSpPr>
          <p:nvPr>
            <p:ph type="title"/>
          </p:nvPr>
        </p:nvSpPr>
        <p:spPr>
          <a:xfrm>
            <a:off x="645250" y="338388"/>
            <a:ext cx="5930700" cy="108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Merriweather"/>
                <a:ea typeface="Merriweather"/>
                <a:cs typeface="Merriweather"/>
                <a:sym typeface="Merriweather"/>
              </a:rPr>
              <a:t>Reminders...</a:t>
            </a:r>
            <a:endParaRPr sz="6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5" name="Google Shape;215;p31"/>
          <p:cNvSpPr txBox="1">
            <a:spLocks noGrp="1"/>
          </p:cNvSpPr>
          <p:nvPr>
            <p:ph type="body" idx="1"/>
          </p:nvPr>
        </p:nvSpPr>
        <p:spPr>
          <a:xfrm>
            <a:off x="89850" y="1839775"/>
            <a:ext cx="8964300" cy="34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aramond"/>
              <a:buChar char="●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Make sure you signed in so you can receive your hour</a:t>
            </a:r>
            <a:endParaRPr sz="24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aramond"/>
              <a:buChar char="●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Check pinescharternehs.wordpress.com for info</a:t>
            </a:r>
            <a:endParaRPr sz="24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aramond"/>
              <a:buChar char="●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Sign up for Remind </a:t>
            </a:r>
            <a:endParaRPr sz="24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aramond"/>
              <a:buChar char="●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Follow us on instagram! </a:t>
            </a:r>
            <a:endParaRPr sz="24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aramond"/>
              <a:buChar char="●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Next General Meeting: </a:t>
            </a:r>
            <a:r>
              <a:rPr lang="en" sz="2400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Wednesday, November 14th</a:t>
            </a: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endParaRPr sz="24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aramond"/>
              <a:buChar char="●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Email us if you’re interested in modeling debate at FSU Elementary.</a:t>
            </a:r>
            <a:endParaRPr sz="24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aramond"/>
              <a:buChar char="●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Poetry Out Loud information meeting is November 30th during homeroom. </a:t>
            </a:r>
            <a:endParaRPr sz="24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2400"/>
          </a:p>
        </p:txBody>
      </p:sp>
      <p:pic>
        <p:nvPicPr>
          <p:cNvPr id="216" name="Google Shape;21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5950" y="167187"/>
            <a:ext cx="2142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1172</Words>
  <Application>Microsoft Macintosh PowerPoint</Application>
  <PresentationFormat>On-screen Show (16:9)</PresentationFormat>
  <Paragraphs>166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Calibri</vt:lpstr>
      <vt:lpstr>Merriweather</vt:lpstr>
      <vt:lpstr>Arial</vt:lpstr>
      <vt:lpstr>Garamond</vt:lpstr>
      <vt:lpstr>Roboto</vt:lpstr>
      <vt:lpstr>Times New Roman</vt:lpstr>
      <vt:lpstr>Material</vt:lpstr>
      <vt:lpstr>10/17/2018 Meeting: Pines Charter NEHS</vt:lpstr>
      <vt:lpstr>Stay Informed!</vt:lpstr>
      <vt:lpstr>NEHS club T-shirts are in!</vt:lpstr>
      <vt:lpstr>Club Picture Day!</vt:lpstr>
      <vt:lpstr>NEHS Requirements</vt:lpstr>
      <vt:lpstr>Kinder Reading Program is underway!</vt:lpstr>
      <vt:lpstr>DONATE LEVEL 1 READERS for NEHS hours (you can earn up to 7 of your 15 required hours through donations)</vt:lpstr>
      <vt:lpstr>Children’s Harbor Outreach Project</vt:lpstr>
      <vt:lpstr>NEW Speech &amp; Debate Mentorship Program</vt:lpstr>
      <vt:lpstr>NinjaLit!</vt:lpstr>
      <vt:lpstr>ISC Drive Coming Up! </vt:lpstr>
      <vt:lpstr>This Month’s Literary Contests...</vt:lpstr>
      <vt:lpstr>NEHS Scholarship money opportunity for seniors!</vt:lpstr>
      <vt:lpstr>Recite Night!</vt:lpstr>
      <vt:lpstr>Recite Night</vt:lpstr>
      <vt:lpstr>PowerPoint Presentation</vt:lpstr>
      <vt:lpstr>Annual NEHS 2019 Poetry Slam!</vt:lpstr>
      <vt:lpstr>Holiday Elephant Book Exchange!</vt:lpstr>
      <vt:lpstr>Reminders...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10/17/2018 Meeting: Pines Charter NEHS</dc:title>
  <cp:lastModifiedBy>Beneeta Allicock</cp:lastModifiedBy>
  <cp:revision>1</cp:revision>
  <dcterms:modified xsi:type="dcterms:W3CDTF">2019-01-11T13:55:53Z</dcterms:modified>
</cp:coreProperties>
</file>