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Garamond" panose="02020404030301010803" pitchFamily="18" charset="0"/>
      <p:regular r:id="rId26"/>
      <p:bold r:id="rId27"/>
      <p:italic r:id="rId28"/>
      <p:boldItalic r:id="rId29"/>
    </p:embeddedFont>
    <p:embeddedFont>
      <p:font typeface="Merriweather" pitchFamily="2" charset="77"/>
      <p:regular r:id="rId30"/>
      <p:bold r:id="rId31"/>
      <p:italic r:id="rId32"/>
      <p:boldItalic r:id="rId33"/>
    </p:embeddedFont>
    <p:embeddedFont>
      <p:font typeface="Roboto" panose="020000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p:restoredTop sz="94624"/>
  </p:normalViewPr>
  <p:slideViewPr>
    <p:cSldViewPr snapToGrid="0">
      <p:cViewPr varScale="1">
        <p:scale>
          <a:sx n="86" d="100"/>
          <a:sy n="86" d="100"/>
        </p:scale>
        <p:origin x="200" y="10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ef8e53945_0_5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ef8e53945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ef8e53945_0_5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ef8e53945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ef8e53945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ef8e53945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ef8e53945_0_5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ef8e53945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ef8e53945_0_5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ef8e5394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ef8e53945_0_5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ef8e53945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ef8e53945_0_5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ef8e53945_0_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f8e53945_0_5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ef8e53945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0c13c344a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40c13c344a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ef8e53945_0_5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ef8e53945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ef8e53945_0_5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ef8e53945_0_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ef8e53945_0_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ef8e53945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ef8e53945_0_5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ef8e53945_0_5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ef8e53945_0_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ef8e53945_0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ef8e53945_0_6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ef8e53945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ef8e53945_0_6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ef8e53945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ef8e53945_0_6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ef8e53945_0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ef8e53945_0_6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ef8e53945_0_6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ef8e53945_0_6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ef8e53945_0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ef8e53945_0_6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ef8e53945_0_6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ef8e53945_0_6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ef8e53945_0_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ef8e53945_0_6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ef8e53945_0_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pinescharternehs.wordpress.co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pinescharternehs@gmail.co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anrdoezrs.net/click-3440936-10487484?url=https://www.betterworldbooks.com/product/detail/0312144075?utm_source%3DAffiliate%26utm_campaign%3DText%26utm_medium%3Dbooklink%26utm_term%3D1%26utm_content%3Dproduct"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hyperlink" Target="http://www.jdoqocy.com/click-3440936-10487484?url=https://www.betterworldbooks.com/product/detail/0143127551?utm_source%3DAffiliate%26utm_campaign%3DText%26utm_medium%3Dbooklink%26utm_term%3D1%26utm_content%3Dproduc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mailto:pinescharternehs@gmail.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2078125" y="2193175"/>
            <a:ext cx="5378400" cy="93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Merriweather"/>
                <a:ea typeface="Merriweather"/>
                <a:cs typeface="Merriweather"/>
                <a:sym typeface="Merriweather"/>
              </a:rPr>
              <a:t>9/5/2018 Meeting:</a:t>
            </a:r>
            <a:endParaRPr>
              <a:latin typeface="Merriweather"/>
              <a:ea typeface="Merriweather"/>
              <a:cs typeface="Merriweather"/>
              <a:sym typeface="Merriweather"/>
            </a:endParaRPr>
          </a:p>
          <a:p>
            <a:pPr marL="0" lvl="0" indent="0" algn="ctr" rtl="0">
              <a:spcBef>
                <a:spcPts val="0"/>
              </a:spcBef>
              <a:spcAft>
                <a:spcPts val="0"/>
              </a:spcAft>
              <a:buNone/>
            </a:pPr>
            <a:r>
              <a:rPr lang="en">
                <a:latin typeface="Merriweather"/>
                <a:ea typeface="Merriweather"/>
                <a:cs typeface="Merriweather"/>
                <a:sym typeface="Merriweather"/>
              </a:rPr>
              <a:t>Pines Charter NEHS</a:t>
            </a:r>
            <a:endParaRPr>
              <a:latin typeface="Merriweather"/>
              <a:ea typeface="Merriweather"/>
              <a:cs typeface="Merriweather"/>
              <a:sym typeface="Merriweather"/>
            </a:endParaRPr>
          </a:p>
        </p:txBody>
      </p:sp>
      <p:pic>
        <p:nvPicPr>
          <p:cNvPr id="68" name="Google Shape;68;p13"/>
          <p:cNvPicPr preferRelativeResize="0"/>
          <p:nvPr/>
        </p:nvPicPr>
        <p:blipFill>
          <a:blip r:embed="rId3">
            <a:alphaModFix/>
          </a:blip>
          <a:stretch>
            <a:fillRect/>
          </a:stretch>
        </p:blipFill>
        <p:spPr>
          <a:xfrm>
            <a:off x="2674525" y="3023850"/>
            <a:ext cx="3794925" cy="1862475"/>
          </a:xfrm>
          <a:prstGeom prst="rect">
            <a:avLst/>
          </a:prstGeom>
          <a:noFill/>
          <a:ln>
            <a:noFill/>
          </a:ln>
        </p:spPr>
      </p:pic>
      <p:pic>
        <p:nvPicPr>
          <p:cNvPr id="69" name="Google Shape;69;p13"/>
          <p:cNvPicPr preferRelativeResize="0"/>
          <p:nvPr/>
        </p:nvPicPr>
        <p:blipFill>
          <a:blip r:embed="rId4">
            <a:alphaModFix/>
          </a:blip>
          <a:stretch>
            <a:fillRect/>
          </a:stretch>
        </p:blipFill>
        <p:spPr>
          <a:xfrm>
            <a:off x="0" y="979675"/>
            <a:ext cx="2859539" cy="1888375"/>
          </a:xfrm>
          <a:prstGeom prst="rect">
            <a:avLst/>
          </a:prstGeom>
          <a:noFill/>
          <a:ln>
            <a:noFill/>
          </a:ln>
        </p:spPr>
      </p:pic>
      <p:pic>
        <p:nvPicPr>
          <p:cNvPr id="70" name="Google Shape;70;p13"/>
          <p:cNvPicPr preferRelativeResize="0"/>
          <p:nvPr/>
        </p:nvPicPr>
        <p:blipFill>
          <a:blip r:embed="rId5">
            <a:alphaModFix/>
          </a:blip>
          <a:stretch>
            <a:fillRect/>
          </a:stretch>
        </p:blipFill>
        <p:spPr>
          <a:xfrm>
            <a:off x="6938664" y="683375"/>
            <a:ext cx="1888375" cy="1888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227525" y="816650"/>
            <a:ext cx="4045200" cy="1482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Merriweather"/>
                <a:ea typeface="Merriweather"/>
                <a:cs typeface="Merriweather"/>
                <a:sym typeface="Merriweather"/>
              </a:rPr>
              <a:t>Welcome to NEHS!</a:t>
            </a:r>
            <a:endParaRPr sz="6000">
              <a:latin typeface="Merriweather"/>
              <a:ea typeface="Merriweather"/>
              <a:cs typeface="Merriweather"/>
              <a:sym typeface="Merriweather"/>
            </a:endParaRPr>
          </a:p>
        </p:txBody>
      </p:sp>
      <p:sp>
        <p:nvSpPr>
          <p:cNvPr id="76" name="Google Shape;76;p14"/>
          <p:cNvSpPr txBox="1">
            <a:spLocks noGrp="1"/>
          </p:cNvSpPr>
          <p:nvPr>
            <p:ph type="subTitle" idx="1"/>
          </p:nvPr>
        </p:nvSpPr>
        <p:spPr>
          <a:xfrm>
            <a:off x="227525" y="2465692"/>
            <a:ext cx="4045200" cy="123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Garamond"/>
                <a:ea typeface="Garamond"/>
                <a:cs typeface="Garamond"/>
                <a:sym typeface="Garamond"/>
              </a:rPr>
              <a:t>We are looking forward to having an exciting, successful year with all of you!</a:t>
            </a:r>
            <a:endParaRPr sz="3600">
              <a:latin typeface="Garamond"/>
              <a:ea typeface="Garamond"/>
              <a:cs typeface="Garamond"/>
              <a:sym typeface="Garamond"/>
            </a:endParaRPr>
          </a:p>
        </p:txBody>
      </p:sp>
      <p:cxnSp>
        <p:nvCxnSpPr>
          <p:cNvPr id="77" name="Google Shape;77;p14"/>
          <p:cNvCxnSpPr/>
          <p:nvPr/>
        </p:nvCxnSpPr>
        <p:spPr>
          <a:xfrm rot="10800000" flipH="1">
            <a:off x="761075" y="2376775"/>
            <a:ext cx="2978100" cy="11100"/>
          </a:xfrm>
          <a:prstGeom prst="straightConnector1">
            <a:avLst/>
          </a:prstGeom>
          <a:noFill/>
          <a:ln w="9525" cap="flat" cmpd="sng">
            <a:solidFill>
              <a:schemeClr val="dk2"/>
            </a:solidFill>
            <a:prstDash val="solid"/>
            <a:round/>
            <a:headEnd type="none" w="med" len="med"/>
            <a:tailEnd type="none" w="med" len="med"/>
          </a:ln>
        </p:spPr>
      </p:cxnSp>
      <p:pic>
        <p:nvPicPr>
          <p:cNvPr id="78" name="Google Shape;78;p14"/>
          <p:cNvPicPr preferRelativeResize="0"/>
          <p:nvPr/>
        </p:nvPicPr>
        <p:blipFill rotWithShape="1">
          <a:blip r:embed="rId3">
            <a:alphaModFix/>
          </a:blip>
          <a:srcRect l="22151" r="18872"/>
          <a:stretch/>
        </p:blipFill>
        <p:spPr>
          <a:xfrm>
            <a:off x="5360650" y="816650"/>
            <a:ext cx="3143600" cy="3333750"/>
          </a:xfrm>
          <a:prstGeom prst="rect">
            <a:avLst/>
          </a:prstGeom>
          <a:noFill/>
          <a:ln w="38100" cap="flat" cmpd="sng">
            <a:solidFill>
              <a:schemeClr val="lt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689700" y="1077875"/>
            <a:ext cx="8222100" cy="841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a:latin typeface="Merriweather"/>
                <a:ea typeface="Merriweather"/>
                <a:cs typeface="Merriweather"/>
                <a:sym typeface="Merriweather"/>
              </a:rPr>
              <a:t>Introductions</a:t>
            </a:r>
            <a:r>
              <a:rPr lang="en" sz="4000">
                <a:latin typeface="Merriweather"/>
                <a:ea typeface="Merriweather"/>
                <a:cs typeface="Merriweather"/>
                <a:sym typeface="Merriweather"/>
              </a:rPr>
              <a:t>:</a:t>
            </a:r>
            <a:endParaRPr sz="4000">
              <a:latin typeface="Merriweather"/>
              <a:ea typeface="Merriweather"/>
              <a:cs typeface="Merriweather"/>
              <a:sym typeface="Merriweather"/>
            </a:endParaRPr>
          </a:p>
          <a:p>
            <a:pPr marL="0" lvl="0" indent="0" algn="l" rtl="0">
              <a:spcBef>
                <a:spcPts val="0"/>
              </a:spcBef>
              <a:spcAft>
                <a:spcPts val="0"/>
              </a:spcAft>
              <a:buNone/>
            </a:pPr>
            <a:endParaRPr/>
          </a:p>
        </p:txBody>
      </p:sp>
      <p:sp>
        <p:nvSpPr>
          <p:cNvPr id="84" name="Google Shape;84;p15"/>
          <p:cNvSpPr txBox="1">
            <a:spLocks noGrp="1"/>
          </p:cNvSpPr>
          <p:nvPr>
            <p:ph type="body" idx="1"/>
          </p:nvPr>
        </p:nvSpPr>
        <p:spPr>
          <a:xfrm>
            <a:off x="48775" y="1622325"/>
            <a:ext cx="8796000" cy="33255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Advisor: Sarah Phelps</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Co-President: Swati Kumar</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Co-President: Ara Johnson</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Vice President: Amani March</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Secretary: Nika Ambre</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Treasurer: Salonee Singh</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Historian: Chlo</a:t>
            </a:r>
            <a:r>
              <a:rPr lang="en" sz="2400" b="1">
                <a:solidFill>
                  <a:srgbClr val="222222"/>
                </a:solidFill>
                <a:highlight>
                  <a:srgbClr val="FFFFFF"/>
                </a:highlight>
                <a:latin typeface="Merriweather"/>
                <a:ea typeface="Merriweather"/>
                <a:cs typeface="Merriweather"/>
                <a:sym typeface="Merriweather"/>
              </a:rPr>
              <a:t>ë</a:t>
            </a:r>
            <a:r>
              <a:rPr lang="en" sz="2400" b="1">
                <a:solidFill>
                  <a:srgbClr val="000000"/>
                </a:solidFill>
                <a:latin typeface="Merriweather"/>
                <a:ea typeface="Merriweather"/>
                <a:cs typeface="Merriweather"/>
                <a:sym typeface="Merriweather"/>
              </a:rPr>
              <a:t> Allicock</a:t>
            </a:r>
            <a:endParaRPr sz="2400" b="1">
              <a:solidFill>
                <a:srgbClr val="000000"/>
              </a:solidFill>
              <a:latin typeface="Merriweather"/>
              <a:ea typeface="Merriweather"/>
              <a:cs typeface="Merriweather"/>
              <a:sym typeface="Merriweather"/>
            </a:endParaRPr>
          </a:p>
          <a:p>
            <a:pPr marL="457200" lvl="0" indent="0" algn="ctr" rtl="0">
              <a:spcBef>
                <a:spcPts val="0"/>
              </a:spcBef>
              <a:spcAft>
                <a:spcPts val="0"/>
              </a:spcAft>
              <a:buNone/>
            </a:pPr>
            <a:r>
              <a:rPr lang="en" sz="2400" b="1">
                <a:solidFill>
                  <a:srgbClr val="000000"/>
                </a:solidFill>
                <a:latin typeface="Merriweather"/>
                <a:ea typeface="Merriweather"/>
                <a:cs typeface="Merriweather"/>
                <a:sym typeface="Merriweather"/>
              </a:rPr>
              <a:t>Liaison/Communications Director: Danielle Porres</a:t>
            </a:r>
            <a:endParaRPr sz="2400" b="1">
              <a:solidFill>
                <a:srgbClr val="000000"/>
              </a:solidFill>
              <a:latin typeface="Merriweather"/>
              <a:ea typeface="Merriweather"/>
              <a:cs typeface="Merriweather"/>
              <a:sym typeface="Merriweather"/>
            </a:endParaRPr>
          </a:p>
          <a:p>
            <a:pPr marL="0" lvl="0" indent="0" algn="l" rtl="0">
              <a:spcBef>
                <a:spcPts val="0"/>
              </a:spcBef>
              <a:spcAft>
                <a:spcPts val="1600"/>
              </a:spcAft>
              <a:buNone/>
            </a:pPr>
            <a:endParaRPr sz="2000">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310700" y="4700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latin typeface="Merriweather"/>
                <a:ea typeface="Merriweather"/>
                <a:cs typeface="Merriweather"/>
                <a:sym typeface="Merriweather"/>
              </a:rPr>
              <a:t>Stay in Contact!</a:t>
            </a:r>
            <a:endParaRPr sz="3600">
              <a:latin typeface="Merriweather"/>
              <a:ea typeface="Merriweather"/>
              <a:cs typeface="Merriweather"/>
              <a:sym typeface="Merriweather"/>
            </a:endParaRPr>
          </a:p>
        </p:txBody>
      </p:sp>
      <p:sp>
        <p:nvSpPr>
          <p:cNvPr id="90" name="Google Shape;90;p16"/>
          <p:cNvSpPr txBox="1">
            <a:spLocks noGrp="1"/>
          </p:cNvSpPr>
          <p:nvPr>
            <p:ph type="body" idx="1"/>
          </p:nvPr>
        </p:nvSpPr>
        <p:spPr>
          <a:xfrm>
            <a:off x="-106300" y="1684275"/>
            <a:ext cx="9250200" cy="3379800"/>
          </a:xfrm>
          <a:prstGeom prst="rect">
            <a:avLst/>
          </a:prstGeom>
        </p:spPr>
        <p:txBody>
          <a:bodyPr spcFirstLastPara="1" wrap="square" lIns="91425" tIns="91425" rIns="91425" bIns="91425" anchor="t" anchorCtr="0">
            <a:noAutofit/>
          </a:bodyPr>
          <a:lstStyle/>
          <a:p>
            <a:pPr marL="457200" lvl="0" indent="-387350" algn="l" rtl="0">
              <a:lnSpc>
                <a:spcPct val="100000"/>
              </a:lnSpc>
              <a:spcBef>
                <a:spcPts val="640"/>
              </a:spcBef>
              <a:spcAft>
                <a:spcPts val="0"/>
              </a:spcAft>
              <a:buClr>
                <a:srgbClr val="000000"/>
              </a:buClr>
              <a:buSzPts val="2500"/>
              <a:buFont typeface="Garamond"/>
              <a:buChar char="•"/>
            </a:pPr>
            <a:r>
              <a:rPr lang="en" sz="2500">
                <a:solidFill>
                  <a:srgbClr val="000000"/>
                </a:solidFill>
                <a:latin typeface="Garamond"/>
                <a:ea typeface="Garamond"/>
                <a:cs typeface="Garamond"/>
                <a:sym typeface="Garamond"/>
              </a:rPr>
              <a:t>Our email: </a:t>
            </a:r>
            <a:r>
              <a:rPr lang="en" sz="2500" b="1">
                <a:solidFill>
                  <a:srgbClr val="000000"/>
                </a:solidFill>
                <a:highlight>
                  <a:srgbClr val="CFE2F3"/>
                </a:highlight>
                <a:latin typeface="Garamond"/>
                <a:ea typeface="Garamond"/>
                <a:cs typeface="Garamond"/>
                <a:sym typeface="Garamond"/>
              </a:rPr>
              <a:t>pinescharternehs@gmail.com</a:t>
            </a:r>
            <a:endParaRPr sz="2500" b="1">
              <a:solidFill>
                <a:srgbClr val="000000"/>
              </a:solidFill>
              <a:highlight>
                <a:srgbClr val="CFE2F3"/>
              </a:highlight>
              <a:latin typeface="Garamond"/>
              <a:ea typeface="Garamond"/>
              <a:cs typeface="Garamond"/>
              <a:sym typeface="Garamond"/>
            </a:endParaRPr>
          </a:p>
          <a:p>
            <a:pPr marL="457200" lvl="0" indent="-387350" algn="l" rtl="0">
              <a:lnSpc>
                <a:spcPct val="100000"/>
              </a:lnSpc>
              <a:spcBef>
                <a:spcPts val="0"/>
              </a:spcBef>
              <a:spcAft>
                <a:spcPts val="0"/>
              </a:spcAft>
              <a:buClr>
                <a:srgbClr val="000000"/>
              </a:buClr>
              <a:buSzPts val="2500"/>
              <a:buFont typeface="Garamond"/>
              <a:buChar char="•"/>
            </a:pPr>
            <a:r>
              <a:rPr lang="en" sz="2500">
                <a:solidFill>
                  <a:srgbClr val="000000"/>
                </a:solidFill>
                <a:latin typeface="Garamond"/>
                <a:ea typeface="Garamond"/>
                <a:cs typeface="Garamond"/>
                <a:sym typeface="Garamond"/>
              </a:rPr>
              <a:t>We’ll communicate with you via email and through </a:t>
            </a:r>
            <a:r>
              <a:rPr lang="en" sz="2500" b="1">
                <a:solidFill>
                  <a:srgbClr val="000000"/>
                </a:solidFill>
                <a:latin typeface="Garamond"/>
                <a:ea typeface="Garamond"/>
                <a:cs typeface="Garamond"/>
                <a:sym typeface="Garamond"/>
              </a:rPr>
              <a:t>Remind</a:t>
            </a:r>
            <a:r>
              <a:rPr lang="en" sz="2500">
                <a:solidFill>
                  <a:srgbClr val="000000"/>
                </a:solidFill>
                <a:latin typeface="Garamond"/>
                <a:ea typeface="Garamond"/>
                <a:cs typeface="Garamond"/>
                <a:sym typeface="Garamond"/>
              </a:rPr>
              <a:t>.</a:t>
            </a:r>
            <a:endParaRPr sz="2500">
              <a:solidFill>
                <a:srgbClr val="000000"/>
              </a:solidFill>
              <a:latin typeface="Garamond"/>
              <a:ea typeface="Garamond"/>
              <a:cs typeface="Garamond"/>
              <a:sym typeface="Garamond"/>
            </a:endParaRPr>
          </a:p>
          <a:p>
            <a:pPr marL="457200" lvl="0" indent="-387350" algn="ctr" rtl="0">
              <a:lnSpc>
                <a:spcPct val="100000"/>
              </a:lnSpc>
              <a:spcBef>
                <a:spcPts val="640"/>
              </a:spcBef>
              <a:spcAft>
                <a:spcPts val="0"/>
              </a:spcAft>
              <a:buClr>
                <a:srgbClr val="000000"/>
              </a:buClr>
              <a:buSzPts val="2500"/>
              <a:buFont typeface="Garamond"/>
              <a:buChar char="•"/>
            </a:pPr>
            <a:r>
              <a:rPr lang="en" sz="2500" u="sng">
                <a:solidFill>
                  <a:srgbClr val="000000"/>
                </a:solidFill>
                <a:highlight>
                  <a:srgbClr val="FFF2CC"/>
                </a:highlight>
                <a:latin typeface="Garamond"/>
                <a:ea typeface="Garamond"/>
                <a:cs typeface="Garamond"/>
                <a:sym typeface="Garamond"/>
              </a:rPr>
              <a:t>Remind Code:</a:t>
            </a:r>
            <a:r>
              <a:rPr lang="en" sz="2500">
                <a:solidFill>
                  <a:srgbClr val="000000"/>
                </a:solidFill>
                <a:highlight>
                  <a:srgbClr val="FFF2CC"/>
                </a:highlight>
                <a:latin typeface="Garamond"/>
                <a:ea typeface="Garamond"/>
                <a:cs typeface="Garamond"/>
                <a:sym typeface="Garamond"/>
              </a:rPr>
              <a:t> text the message </a:t>
            </a:r>
            <a:r>
              <a:rPr lang="en" sz="2500">
                <a:solidFill>
                  <a:srgbClr val="1F497D"/>
                </a:solidFill>
                <a:highlight>
                  <a:srgbClr val="FFF2CC"/>
                </a:highlight>
                <a:latin typeface="Garamond"/>
                <a:ea typeface="Garamond"/>
                <a:cs typeface="Garamond"/>
                <a:sym typeface="Garamond"/>
              </a:rPr>
              <a:t>@pcnehs2018</a:t>
            </a:r>
            <a:r>
              <a:rPr lang="en" sz="2500">
                <a:solidFill>
                  <a:srgbClr val="000000"/>
                </a:solidFill>
                <a:highlight>
                  <a:srgbClr val="FFF2CC"/>
                </a:highlight>
                <a:latin typeface="Garamond"/>
                <a:ea typeface="Garamond"/>
                <a:cs typeface="Garamond"/>
                <a:sym typeface="Garamond"/>
              </a:rPr>
              <a:t> to the number </a:t>
            </a:r>
            <a:r>
              <a:rPr lang="en" sz="2500">
                <a:solidFill>
                  <a:srgbClr val="1F497D"/>
                </a:solidFill>
                <a:highlight>
                  <a:srgbClr val="FFF2CC"/>
                </a:highlight>
                <a:latin typeface="Garamond"/>
                <a:ea typeface="Garamond"/>
                <a:cs typeface="Garamond"/>
                <a:sym typeface="Garamond"/>
              </a:rPr>
              <a:t>81010</a:t>
            </a:r>
            <a:endParaRPr sz="2500">
              <a:solidFill>
                <a:srgbClr val="1F497D"/>
              </a:solidFill>
              <a:highlight>
                <a:srgbClr val="FFF2CC"/>
              </a:highlight>
              <a:latin typeface="Garamond"/>
              <a:ea typeface="Garamond"/>
              <a:cs typeface="Garamond"/>
              <a:sym typeface="Garamond"/>
            </a:endParaRPr>
          </a:p>
          <a:p>
            <a:pPr marL="457200" lvl="0" indent="-387350" algn="l" rtl="0">
              <a:lnSpc>
                <a:spcPct val="100000"/>
              </a:lnSpc>
              <a:spcBef>
                <a:spcPts val="0"/>
              </a:spcBef>
              <a:spcAft>
                <a:spcPts val="0"/>
              </a:spcAft>
              <a:buClr>
                <a:srgbClr val="000000"/>
              </a:buClr>
              <a:buSzPts val="2500"/>
              <a:buFont typeface="Garamond"/>
              <a:buChar char="•"/>
            </a:pPr>
            <a:r>
              <a:rPr lang="en" sz="2500">
                <a:solidFill>
                  <a:srgbClr val="000000"/>
                </a:solidFill>
                <a:latin typeface="Garamond"/>
                <a:ea typeface="Garamond"/>
                <a:cs typeface="Garamond"/>
                <a:sym typeface="Garamond"/>
              </a:rPr>
              <a:t>If you did not receive an email regarding today’s meeting, please see Swati or Ara to make sure we have the correct email for you. </a:t>
            </a:r>
            <a:endParaRPr sz="2500">
              <a:solidFill>
                <a:srgbClr val="000000"/>
              </a:solidFill>
              <a:latin typeface="Garamond"/>
              <a:ea typeface="Garamond"/>
              <a:cs typeface="Garamond"/>
              <a:sym typeface="Garamond"/>
            </a:endParaRPr>
          </a:p>
          <a:p>
            <a:pPr marL="457200" lvl="0" indent="-387350" algn="l" rtl="0">
              <a:lnSpc>
                <a:spcPct val="100000"/>
              </a:lnSpc>
              <a:spcBef>
                <a:spcPts val="0"/>
              </a:spcBef>
              <a:spcAft>
                <a:spcPts val="0"/>
              </a:spcAft>
              <a:buClr>
                <a:srgbClr val="000000"/>
              </a:buClr>
              <a:buSzPts val="2500"/>
              <a:buFont typeface="Garamond"/>
              <a:buChar char="•"/>
            </a:pPr>
            <a:r>
              <a:rPr lang="en" sz="2500">
                <a:solidFill>
                  <a:srgbClr val="000000"/>
                </a:solidFill>
                <a:latin typeface="Garamond"/>
                <a:ea typeface="Garamond"/>
                <a:cs typeface="Garamond"/>
                <a:sym typeface="Garamond"/>
              </a:rPr>
              <a:t>Trello will be also used as a means to communicate donation needs and reading program information.</a:t>
            </a:r>
            <a:endParaRPr sz="2500">
              <a:solidFill>
                <a:srgbClr val="000000"/>
              </a:solidFill>
              <a:latin typeface="Garamond"/>
              <a:ea typeface="Garamond"/>
              <a:cs typeface="Garamond"/>
              <a:sym typeface="Garamond"/>
            </a:endParaRPr>
          </a:p>
          <a:p>
            <a:pPr marL="457200" lvl="0" indent="-387350" algn="l" rtl="0">
              <a:lnSpc>
                <a:spcPct val="100000"/>
              </a:lnSpc>
              <a:spcBef>
                <a:spcPts val="0"/>
              </a:spcBef>
              <a:spcAft>
                <a:spcPts val="0"/>
              </a:spcAft>
              <a:buClr>
                <a:srgbClr val="000000"/>
              </a:buClr>
              <a:buSzPts val="2500"/>
              <a:buFont typeface="Garamond"/>
              <a:buChar char="•"/>
            </a:pPr>
            <a:r>
              <a:rPr lang="en" sz="2500">
                <a:solidFill>
                  <a:srgbClr val="000000"/>
                </a:solidFill>
                <a:latin typeface="Garamond"/>
                <a:ea typeface="Garamond"/>
                <a:cs typeface="Garamond"/>
                <a:sym typeface="Garamond"/>
              </a:rPr>
              <a:t>Most information can also be found at our pinescharternehs website...</a:t>
            </a:r>
            <a:endParaRPr sz="2500">
              <a:solidFill>
                <a:srgbClr val="000000"/>
              </a:solidFill>
              <a:latin typeface="Garamond"/>
              <a:ea typeface="Garamond"/>
              <a:cs typeface="Garamond"/>
              <a:sym typeface="Garamond"/>
            </a:endParaRPr>
          </a:p>
          <a:p>
            <a:pPr marL="0" lvl="0" indent="0" algn="l" rtl="0">
              <a:spcBef>
                <a:spcPts val="0"/>
              </a:spcBef>
              <a:spcAft>
                <a:spcPts val="1600"/>
              </a:spcAft>
              <a:buNone/>
            </a:pPr>
            <a:endParaRPr sz="2400"/>
          </a:p>
        </p:txBody>
      </p:sp>
      <p:pic>
        <p:nvPicPr>
          <p:cNvPr id="91" name="Google Shape;91;p16"/>
          <p:cNvPicPr preferRelativeResize="0"/>
          <p:nvPr/>
        </p:nvPicPr>
        <p:blipFill>
          <a:blip r:embed="rId3">
            <a:alphaModFix/>
          </a:blip>
          <a:stretch>
            <a:fillRect/>
          </a:stretch>
        </p:blipFill>
        <p:spPr>
          <a:xfrm>
            <a:off x="6403250" y="472863"/>
            <a:ext cx="2476500" cy="762000"/>
          </a:xfrm>
          <a:prstGeom prst="rect">
            <a:avLst/>
          </a:prstGeom>
          <a:noFill/>
          <a:ln>
            <a:noFill/>
          </a:ln>
        </p:spPr>
      </p:pic>
      <p:pic>
        <p:nvPicPr>
          <p:cNvPr id="92" name="Google Shape;92;p16"/>
          <p:cNvPicPr preferRelativeResize="0"/>
          <p:nvPr/>
        </p:nvPicPr>
        <p:blipFill>
          <a:blip r:embed="rId4">
            <a:alphaModFix/>
          </a:blip>
          <a:stretch>
            <a:fillRect/>
          </a:stretch>
        </p:blipFill>
        <p:spPr>
          <a:xfrm>
            <a:off x="3991387" y="363424"/>
            <a:ext cx="2196811" cy="1143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txBox="1">
            <a:spLocks noGrp="1"/>
          </p:cNvSpPr>
          <p:nvPr>
            <p:ph type="title"/>
          </p:nvPr>
        </p:nvSpPr>
        <p:spPr>
          <a:xfrm>
            <a:off x="1120375" y="189875"/>
            <a:ext cx="8222100" cy="1228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500">
                <a:latin typeface="Merriweather"/>
                <a:ea typeface="Merriweather"/>
                <a:cs typeface="Merriweather"/>
                <a:sym typeface="Merriweather"/>
              </a:rPr>
              <a:t>Stay Updated!</a:t>
            </a:r>
            <a:endParaRPr sz="3500">
              <a:latin typeface="Merriweather"/>
              <a:ea typeface="Merriweather"/>
              <a:cs typeface="Merriweather"/>
              <a:sym typeface="Merriweather"/>
            </a:endParaRPr>
          </a:p>
          <a:p>
            <a:pPr marL="0" lvl="0" indent="0" algn="ctr" rtl="0">
              <a:spcBef>
                <a:spcPts val="0"/>
              </a:spcBef>
              <a:spcAft>
                <a:spcPts val="0"/>
              </a:spcAft>
              <a:buNone/>
            </a:pPr>
            <a:r>
              <a:rPr lang="en" sz="3500">
                <a:latin typeface="Merriweather"/>
                <a:ea typeface="Merriweather"/>
                <a:cs typeface="Merriweather"/>
                <a:sym typeface="Merriweather"/>
              </a:rPr>
              <a:t>Visit our NEHS website!</a:t>
            </a:r>
            <a:endParaRPr sz="3500">
              <a:latin typeface="Merriweather"/>
              <a:ea typeface="Merriweather"/>
              <a:cs typeface="Merriweather"/>
              <a:sym typeface="Merriweather"/>
            </a:endParaRPr>
          </a:p>
        </p:txBody>
      </p:sp>
      <p:sp>
        <p:nvSpPr>
          <p:cNvPr id="98" name="Google Shape;98;p17"/>
          <p:cNvSpPr txBox="1">
            <a:spLocks noGrp="1"/>
          </p:cNvSpPr>
          <p:nvPr>
            <p:ph type="body" idx="1"/>
          </p:nvPr>
        </p:nvSpPr>
        <p:spPr>
          <a:xfrm>
            <a:off x="58500" y="1508950"/>
            <a:ext cx="9027000" cy="27102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640"/>
              </a:spcBef>
              <a:spcAft>
                <a:spcPts val="0"/>
              </a:spcAft>
              <a:buClr>
                <a:srgbClr val="000000"/>
              </a:buClr>
              <a:buSzPts val="2400"/>
              <a:buFont typeface="Merriweather"/>
              <a:buChar char="•"/>
            </a:pPr>
            <a:r>
              <a:rPr lang="en" sz="2400">
                <a:solidFill>
                  <a:srgbClr val="000000"/>
                </a:solidFill>
                <a:latin typeface="Merriweather"/>
                <a:ea typeface="Merriweather"/>
                <a:cs typeface="Merriweather"/>
                <a:sym typeface="Merriweather"/>
              </a:rPr>
              <a:t>Check our website to…</a:t>
            </a:r>
            <a:endParaRPr sz="2400">
              <a:solidFill>
                <a:srgbClr val="000000"/>
              </a:solidFill>
              <a:latin typeface="Merriweather"/>
              <a:ea typeface="Merriweather"/>
              <a:cs typeface="Merriweather"/>
              <a:sym typeface="Merriweather"/>
            </a:endParaRPr>
          </a:p>
          <a:p>
            <a:pPr marL="914400" lvl="1" indent="-381000" algn="l" rtl="0">
              <a:lnSpc>
                <a:spcPct val="115000"/>
              </a:lnSpc>
              <a:spcBef>
                <a:spcPts val="0"/>
              </a:spcBef>
              <a:spcAft>
                <a:spcPts val="0"/>
              </a:spcAft>
              <a:buClr>
                <a:srgbClr val="000000"/>
              </a:buClr>
              <a:buSzPts val="2400"/>
              <a:buFont typeface="Merriweather"/>
              <a:buChar char="–"/>
            </a:pPr>
            <a:r>
              <a:rPr lang="en" sz="2400">
                <a:solidFill>
                  <a:srgbClr val="000000"/>
                </a:solidFill>
                <a:latin typeface="Merriweather"/>
                <a:ea typeface="Merriweather"/>
                <a:cs typeface="Merriweather"/>
                <a:sym typeface="Merriweather"/>
              </a:rPr>
              <a:t>Stay updated about upcoming events</a:t>
            </a:r>
            <a:endParaRPr sz="2400">
              <a:solidFill>
                <a:srgbClr val="000000"/>
              </a:solidFill>
              <a:latin typeface="Merriweather"/>
              <a:ea typeface="Merriweather"/>
              <a:cs typeface="Merriweather"/>
              <a:sym typeface="Merriweather"/>
            </a:endParaRPr>
          </a:p>
          <a:p>
            <a:pPr marL="914400" lvl="1" indent="-381000" algn="l" rtl="0">
              <a:lnSpc>
                <a:spcPct val="115000"/>
              </a:lnSpc>
              <a:spcBef>
                <a:spcPts val="0"/>
              </a:spcBef>
              <a:spcAft>
                <a:spcPts val="0"/>
              </a:spcAft>
              <a:buClr>
                <a:srgbClr val="000000"/>
              </a:buClr>
              <a:buSzPts val="2400"/>
              <a:buFont typeface="Merriweather"/>
              <a:buChar char="–"/>
            </a:pPr>
            <a:r>
              <a:rPr lang="en" sz="2400">
                <a:solidFill>
                  <a:srgbClr val="000000"/>
                </a:solidFill>
                <a:latin typeface="Merriweather"/>
                <a:ea typeface="Merriweather"/>
                <a:cs typeface="Merriweather"/>
                <a:sym typeface="Merriweather"/>
              </a:rPr>
              <a:t>Learn about contest and scholarship opportunities</a:t>
            </a:r>
            <a:endParaRPr sz="2400">
              <a:solidFill>
                <a:srgbClr val="000000"/>
              </a:solidFill>
              <a:latin typeface="Merriweather"/>
              <a:ea typeface="Merriweather"/>
              <a:cs typeface="Merriweather"/>
              <a:sym typeface="Merriweather"/>
            </a:endParaRPr>
          </a:p>
          <a:p>
            <a:pPr marL="914400" lvl="1" indent="-381000" algn="l" rtl="0">
              <a:lnSpc>
                <a:spcPct val="115000"/>
              </a:lnSpc>
              <a:spcBef>
                <a:spcPts val="0"/>
              </a:spcBef>
              <a:spcAft>
                <a:spcPts val="0"/>
              </a:spcAft>
              <a:buClr>
                <a:srgbClr val="000000"/>
              </a:buClr>
              <a:buSzPts val="2400"/>
              <a:buFont typeface="Merriweather"/>
              <a:buChar char="–"/>
            </a:pPr>
            <a:r>
              <a:rPr lang="en" sz="2400">
                <a:solidFill>
                  <a:srgbClr val="000000"/>
                </a:solidFill>
                <a:latin typeface="Merriweather"/>
                <a:ea typeface="Merriweather"/>
                <a:cs typeface="Merriweather"/>
                <a:sym typeface="Merriweather"/>
              </a:rPr>
              <a:t>View past meeting powerpoints</a:t>
            </a:r>
            <a:endParaRPr sz="2400">
              <a:solidFill>
                <a:srgbClr val="000000"/>
              </a:solidFill>
              <a:latin typeface="Merriweather"/>
              <a:ea typeface="Merriweather"/>
              <a:cs typeface="Merriweather"/>
              <a:sym typeface="Merriweather"/>
            </a:endParaRPr>
          </a:p>
          <a:p>
            <a:pPr marL="914400" lvl="1" indent="-381000" algn="l" rtl="0">
              <a:lnSpc>
                <a:spcPct val="115000"/>
              </a:lnSpc>
              <a:spcBef>
                <a:spcPts val="0"/>
              </a:spcBef>
              <a:spcAft>
                <a:spcPts val="0"/>
              </a:spcAft>
              <a:buClr>
                <a:srgbClr val="000000"/>
              </a:buClr>
              <a:buSzPts val="2400"/>
              <a:buFont typeface="Merriweather"/>
              <a:buChar char="–"/>
            </a:pPr>
            <a:r>
              <a:rPr lang="en" sz="2400" b="1">
                <a:solidFill>
                  <a:srgbClr val="000000"/>
                </a:solidFill>
                <a:latin typeface="Merriweather"/>
                <a:ea typeface="Merriweather"/>
                <a:cs typeface="Merriweather"/>
                <a:sym typeface="Merriweather"/>
              </a:rPr>
              <a:t>Check hours!!!!</a:t>
            </a:r>
            <a:endParaRPr sz="2400" b="1">
              <a:solidFill>
                <a:srgbClr val="000000"/>
              </a:solidFill>
              <a:latin typeface="Merriweather"/>
              <a:ea typeface="Merriweather"/>
              <a:cs typeface="Merriweather"/>
              <a:sym typeface="Merriweather"/>
            </a:endParaRPr>
          </a:p>
          <a:p>
            <a:pPr marL="914400" lvl="1" indent="-381000" algn="l" rtl="0">
              <a:lnSpc>
                <a:spcPct val="115000"/>
              </a:lnSpc>
              <a:spcBef>
                <a:spcPts val="0"/>
              </a:spcBef>
              <a:spcAft>
                <a:spcPts val="0"/>
              </a:spcAft>
              <a:buClr>
                <a:srgbClr val="000000"/>
              </a:buClr>
              <a:buSzPts val="2400"/>
              <a:buFont typeface="Merriweather"/>
              <a:buChar char="–"/>
            </a:pPr>
            <a:r>
              <a:rPr lang="en" sz="2400">
                <a:solidFill>
                  <a:srgbClr val="000000"/>
                </a:solidFill>
                <a:latin typeface="Merriweather"/>
                <a:ea typeface="Merriweather"/>
                <a:cs typeface="Merriweather"/>
                <a:sym typeface="Merriweather"/>
              </a:rPr>
              <a:t>Read featured student writing</a:t>
            </a:r>
            <a:endParaRPr sz="2400">
              <a:solidFill>
                <a:srgbClr val="000000"/>
              </a:solidFill>
              <a:latin typeface="Merriweather"/>
              <a:ea typeface="Merriweather"/>
              <a:cs typeface="Merriweather"/>
              <a:sym typeface="Merriweather"/>
            </a:endParaRPr>
          </a:p>
          <a:p>
            <a:pPr marL="914400" lvl="1" indent="-381000" algn="l" rtl="0">
              <a:lnSpc>
                <a:spcPct val="115000"/>
              </a:lnSpc>
              <a:spcBef>
                <a:spcPts val="0"/>
              </a:spcBef>
              <a:spcAft>
                <a:spcPts val="0"/>
              </a:spcAft>
              <a:buClr>
                <a:srgbClr val="000000"/>
              </a:buClr>
              <a:buSzPts val="2400"/>
              <a:buFont typeface="Merriweather"/>
              <a:buChar char="–"/>
            </a:pPr>
            <a:r>
              <a:rPr lang="en" sz="2400">
                <a:solidFill>
                  <a:srgbClr val="000000"/>
                </a:solidFill>
                <a:latin typeface="Merriweather"/>
                <a:ea typeface="Merriweather"/>
                <a:cs typeface="Merriweather"/>
                <a:sym typeface="Merriweather"/>
              </a:rPr>
              <a:t>View pictures</a:t>
            </a:r>
            <a:endParaRPr sz="2400">
              <a:solidFill>
                <a:srgbClr val="000000"/>
              </a:solidFill>
              <a:latin typeface="Merriweather"/>
              <a:ea typeface="Merriweather"/>
              <a:cs typeface="Merriweather"/>
              <a:sym typeface="Merriweather"/>
            </a:endParaRPr>
          </a:p>
          <a:p>
            <a:pPr marL="457200" lvl="0" indent="-381000" algn="ctr" rtl="0">
              <a:lnSpc>
                <a:spcPct val="100000"/>
              </a:lnSpc>
              <a:spcBef>
                <a:spcPts val="0"/>
              </a:spcBef>
              <a:spcAft>
                <a:spcPts val="0"/>
              </a:spcAft>
              <a:buClr>
                <a:srgbClr val="000000"/>
              </a:buClr>
              <a:buSzPts val="2400"/>
              <a:buFont typeface="Merriweather"/>
              <a:buChar char="•"/>
            </a:pPr>
            <a:endParaRPr sz="2400">
              <a:solidFill>
                <a:srgbClr val="000000"/>
              </a:solidFill>
              <a:latin typeface="Merriweather"/>
              <a:ea typeface="Merriweather"/>
              <a:cs typeface="Merriweather"/>
              <a:sym typeface="Merriweather"/>
            </a:endParaRPr>
          </a:p>
          <a:p>
            <a:pPr marL="0" lvl="0" indent="0" algn="l" rtl="0">
              <a:spcBef>
                <a:spcPts val="0"/>
              </a:spcBef>
              <a:spcAft>
                <a:spcPts val="1600"/>
              </a:spcAft>
              <a:buNone/>
            </a:pPr>
            <a:endParaRPr sz="2400">
              <a:latin typeface="Merriweather"/>
              <a:ea typeface="Merriweather"/>
              <a:cs typeface="Merriweather"/>
              <a:sym typeface="Merriweather"/>
            </a:endParaRPr>
          </a:p>
        </p:txBody>
      </p:sp>
      <p:sp>
        <p:nvSpPr>
          <p:cNvPr id="99" name="Google Shape;99;p17"/>
          <p:cNvSpPr txBox="1"/>
          <p:nvPr/>
        </p:nvSpPr>
        <p:spPr>
          <a:xfrm>
            <a:off x="508925" y="4309725"/>
            <a:ext cx="8266500" cy="1303200"/>
          </a:xfrm>
          <a:prstGeom prst="rect">
            <a:avLst/>
          </a:prstGeom>
          <a:noFill/>
          <a:ln>
            <a:noFill/>
          </a:ln>
        </p:spPr>
        <p:txBody>
          <a:bodyPr spcFirstLastPara="1" wrap="square" lIns="91425" tIns="91425" rIns="91425" bIns="91425" anchor="t" anchorCtr="0">
            <a:noAutofit/>
          </a:bodyPr>
          <a:lstStyle/>
          <a:p>
            <a:pPr marL="342900" lvl="0" indent="63500" algn="ctr" rtl="0">
              <a:spcBef>
                <a:spcPts val="640"/>
              </a:spcBef>
              <a:spcAft>
                <a:spcPts val="0"/>
              </a:spcAft>
              <a:buNone/>
            </a:pPr>
            <a:r>
              <a:rPr lang="en" sz="3600" u="sng">
                <a:solidFill>
                  <a:srgbClr val="0000FF"/>
                </a:solidFill>
                <a:latin typeface="Garamond"/>
                <a:ea typeface="Garamond"/>
                <a:cs typeface="Garamond"/>
                <a:sym typeface="Garamond"/>
                <a:hlinkClick r:id="rId3"/>
              </a:rPr>
              <a:t>https://pinescharternehs.wordpress.com</a:t>
            </a:r>
            <a:r>
              <a:rPr lang="en" sz="3200" u="sng">
                <a:solidFill>
                  <a:srgbClr val="0000FF"/>
                </a:solidFill>
                <a:latin typeface="Garamond"/>
                <a:ea typeface="Garamond"/>
                <a:cs typeface="Garamond"/>
                <a:sym typeface="Garamond"/>
                <a:hlinkClick r:id="rId3"/>
              </a:rPr>
              <a:t>/</a:t>
            </a:r>
            <a:endParaRPr/>
          </a:p>
          <a:p>
            <a:pPr marL="342900" lvl="0" indent="63500" algn="ctr" rtl="0">
              <a:spcBef>
                <a:spcPts val="640"/>
              </a:spcBef>
              <a:spcAft>
                <a:spcPts val="0"/>
              </a:spcAft>
              <a:buClr>
                <a:srgbClr val="000000"/>
              </a:buClr>
              <a:buSzPts val="1100"/>
              <a:buFont typeface="Arial"/>
              <a:buNone/>
            </a:pPr>
            <a:endParaRPr/>
          </a:p>
        </p:txBody>
      </p:sp>
      <p:pic>
        <p:nvPicPr>
          <p:cNvPr id="100" name="Google Shape;100;p17"/>
          <p:cNvPicPr preferRelativeResize="0"/>
          <p:nvPr/>
        </p:nvPicPr>
        <p:blipFill>
          <a:blip r:embed="rId4">
            <a:alphaModFix/>
          </a:blip>
          <a:stretch>
            <a:fillRect/>
          </a:stretch>
        </p:blipFill>
        <p:spPr>
          <a:xfrm>
            <a:off x="142600" y="137020"/>
            <a:ext cx="2135150" cy="1514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2183500" y="611438"/>
            <a:ext cx="60270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latin typeface="Merriweather"/>
                <a:ea typeface="Merriweather"/>
                <a:cs typeface="Merriweather"/>
                <a:sym typeface="Merriweather"/>
              </a:rPr>
              <a:t>Member Dues:</a:t>
            </a:r>
            <a:endParaRPr sz="4800">
              <a:latin typeface="Merriweather"/>
              <a:ea typeface="Merriweather"/>
              <a:cs typeface="Merriweather"/>
              <a:sym typeface="Merriweather"/>
            </a:endParaRPr>
          </a:p>
        </p:txBody>
      </p:sp>
      <p:sp>
        <p:nvSpPr>
          <p:cNvPr id="106" name="Google Shape;106;p18"/>
          <p:cNvSpPr txBox="1"/>
          <p:nvPr/>
        </p:nvSpPr>
        <p:spPr>
          <a:xfrm>
            <a:off x="145425" y="1551975"/>
            <a:ext cx="4495500" cy="639900"/>
          </a:xfrm>
          <a:prstGeom prst="rect">
            <a:avLst/>
          </a:prstGeom>
          <a:noFill/>
          <a:ln>
            <a:noFill/>
          </a:ln>
        </p:spPr>
        <p:txBody>
          <a:bodyPr spcFirstLastPara="1" wrap="square" lIns="91425" tIns="91425" rIns="91425" bIns="91425" anchor="b" anchorCtr="0">
            <a:noAutofit/>
          </a:bodyPr>
          <a:lstStyle/>
          <a:p>
            <a:pPr marL="0" lvl="0" indent="0" algn="ctr" rtl="0">
              <a:spcBef>
                <a:spcPts val="480"/>
              </a:spcBef>
              <a:spcAft>
                <a:spcPts val="0"/>
              </a:spcAft>
              <a:buNone/>
            </a:pPr>
            <a:r>
              <a:rPr lang="en" sz="3000" b="1">
                <a:solidFill>
                  <a:srgbClr val="0000FF"/>
                </a:solidFill>
                <a:latin typeface="Garamond"/>
                <a:ea typeface="Garamond"/>
                <a:cs typeface="Garamond"/>
                <a:sym typeface="Garamond"/>
              </a:rPr>
              <a:t>Returning Members: $10</a:t>
            </a:r>
            <a:endParaRPr sz="3000" b="1">
              <a:solidFill>
                <a:srgbClr val="0000FF"/>
              </a:solidFill>
              <a:latin typeface="Garamond"/>
              <a:ea typeface="Garamond"/>
              <a:cs typeface="Garamond"/>
              <a:sym typeface="Garamond"/>
            </a:endParaRPr>
          </a:p>
        </p:txBody>
      </p:sp>
      <p:sp>
        <p:nvSpPr>
          <p:cNvPr id="107" name="Google Shape;107;p18"/>
          <p:cNvSpPr txBox="1"/>
          <p:nvPr/>
        </p:nvSpPr>
        <p:spPr>
          <a:xfrm>
            <a:off x="145425" y="2051425"/>
            <a:ext cx="4385700" cy="3768300"/>
          </a:xfrm>
          <a:prstGeom prst="rect">
            <a:avLst/>
          </a:prstGeom>
          <a:noFill/>
          <a:ln>
            <a:noFill/>
          </a:ln>
        </p:spPr>
        <p:txBody>
          <a:bodyPr spcFirstLastPara="1" wrap="square" lIns="91425" tIns="91425" rIns="91425" bIns="91425" anchor="t" anchorCtr="0">
            <a:noAutofit/>
          </a:bodyPr>
          <a:lstStyle/>
          <a:p>
            <a:pPr marL="0" lvl="0" indent="0" algn="l" rtl="0">
              <a:spcBef>
                <a:spcPts val="480"/>
              </a:spcBef>
              <a:spcAft>
                <a:spcPts val="0"/>
              </a:spcAft>
              <a:buNone/>
            </a:pPr>
            <a:r>
              <a:rPr lang="en" sz="2000" b="1">
                <a:solidFill>
                  <a:srgbClr val="000000"/>
                </a:solidFill>
                <a:latin typeface="Garamond"/>
                <a:ea typeface="Garamond"/>
                <a:cs typeface="Garamond"/>
                <a:sym typeface="Garamond"/>
              </a:rPr>
              <a:t>The money is used...</a:t>
            </a:r>
            <a:endParaRPr sz="2000" b="1">
              <a:solidFill>
                <a:srgbClr val="000000"/>
              </a:solidFill>
              <a:latin typeface="Garamond"/>
              <a:ea typeface="Garamond"/>
              <a:cs typeface="Garamond"/>
              <a:sym typeface="Garamond"/>
            </a:endParaRPr>
          </a:p>
          <a:p>
            <a:pPr marL="457200" lvl="0" indent="-355600" algn="l" rtl="0">
              <a:spcBef>
                <a:spcPts val="400"/>
              </a:spcBef>
              <a:spcAft>
                <a:spcPts val="0"/>
              </a:spcAft>
              <a:buClr>
                <a:srgbClr val="000000"/>
              </a:buClr>
              <a:buSzPts val="2000"/>
              <a:buFont typeface="Garamond"/>
              <a:buChar char="●"/>
            </a:pPr>
            <a:r>
              <a:rPr lang="en" sz="2000" b="1">
                <a:solidFill>
                  <a:srgbClr val="000000"/>
                </a:solidFill>
                <a:latin typeface="Garamond"/>
                <a:ea typeface="Garamond"/>
                <a:cs typeface="Garamond"/>
                <a:sym typeface="Garamond"/>
              </a:rPr>
              <a:t>to purchase materials for this year</a:t>
            </a:r>
            <a:r>
              <a:rPr lang="en" sz="2000" b="1">
                <a:latin typeface="Garamond"/>
                <a:ea typeface="Garamond"/>
                <a:cs typeface="Garamond"/>
                <a:sym typeface="Garamond"/>
              </a:rPr>
              <a:t>’s </a:t>
            </a:r>
            <a:r>
              <a:rPr lang="en" sz="2000" b="1">
                <a:solidFill>
                  <a:srgbClr val="000000"/>
                </a:solidFill>
                <a:latin typeface="Garamond"/>
                <a:ea typeface="Garamond"/>
                <a:cs typeface="Garamond"/>
                <a:sym typeface="Garamond"/>
              </a:rPr>
              <a:t>various events </a:t>
            </a:r>
            <a:endParaRPr sz="2000" b="1">
              <a:solidFill>
                <a:srgbClr val="000000"/>
              </a:solidFill>
              <a:latin typeface="Garamond"/>
              <a:ea typeface="Garamond"/>
              <a:cs typeface="Garamond"/>
              <a:sym typeface="Garamond"/>
            </a:endParaRPr>
          </a:p>
          <a:p>
            <a:pPr marL="457200" lvl="0" indent="-355600" algn="l" rtl="0">
              <a:spcBef>
                <a:spcPts val="0"/>
              </a:spcBef>
              <a:spcAft>
                <a:spcPts val="0"/>
              </a:spcAft>
              <a:buSzPts val="2000"/>
              <a:buFont typeface="Garamond"/>
              <a:buChar char="●"/>
            </a:pPr>
            <a:r>
              <a:rPr lang="en" sz="2000" b="1">
                <a:latin typeface="Garamond"/>
                <a:ea typeface="Garamond"/>
                <a:cs typeface="Garamond"/>
                <a:sym typeface="Garamond"/>
              </a:rPr>
              <a:t>to help fund our contest awards</a:t>
            </a:r>
            <a:endParaRPr sz="2000" b="1">
              <a:latin typeface="Garamond"/>
              <a:ea typeface="Garamond"/>
              <a:cs typeface="Garamond"/>
              <a:sym typeface="Garamond"/>
            </a:endParaRPr>
          </a:p>
          <a:p>
            <a:pPr marL="457200" lvl="0" indent="-355600" algn="l" rtl="0">
              <a:spcBef>
                <a:spcPts val="0"/>
              </a:spcBef>
              <a:spcAft>
                <a:spcPts val="0"/>
              </a:spcAft>
              <a:buClr>
                <a:srgbClr val="000000"/>
              </a:buClr>
              <a:buSzPts val="2000"/>
              <a:buFont typeface="Garamond"/>
              <a:buChar char="●"/>
            </a:pPr>
            <a:r>
              <a:rPr lang="en" sz="2000" b="1">
                <a:solidFill>
                  <a:srgbClr val="000000"/>
                </a:solidFill>
                <a:latin typeface="Garamond"/>
                <a:ea typeface="Garamond"/>
                <a:cs typeface="Garamond"/>
                <a:sym typeface="Garamond"/>
              </a:rPr>
              <a:t>to purchase senior pins at the end of each year</a:t>
            </a:r>
            <a:endParaRPr sz="2000" b="1">
              <a:latin typeface="Garamond"/>
              <a:ea typeface="Garamond"/>
              <a:cs typeface="Garamond"/>
              <a:sym typeface="Garamond"/>
            </a:endParaRPr>
          </a:p>
          <a:p>
            <a:pPr marL="457200" lvl="0" indent="-355600" algn="l" rtl="0">
              <a:spcBef>
                <a:spcPts val="0"/>
              </a:spcBef>
              <a:spcAft>
                <a:spcPts val="0"/>
              </a:spcAft>
              <a:buClr>
                <a:srgbClr val="000000"/>
              </a:buClr>
              <a:buSzPts val="2000"/>
              <a:buFont typeface="Garamond"/>
              <a:buChar char="●"/>
            </a:pPr>
            <a:r>
              <a:rPr lang="en" sz="2000" b="1">
                <a:solidFill>
                  <a:srgbClr val="000000"/>
                </a:solidFill>
                <a:latin typeface="Garamond"/>
                <a:ea typeface="Garamond"/>
                <a:cs typeface="Garamond"/>
                <a:sym typeface="Garamond"/>
              </a:rPr>
              <a:t>to lower the cost of NEHS t-shirts</a:t>
            </a:r>
            <a:endParaRPr sz="2000" b="1">
              <a:solidFill>
                <a:srgbClr val="000000"/>
              </a:solidFill>
              <a:latin typeface="Garamond"/>
              <a:ea typeface="Garamond"/>
              <a:cs typeface="Garamond"/>
              <a:sym typeface="Garamond"/>
            </a:endParaRPr>
          </a:p>
        </p:txBody>
      </p:sp>
      <p:sp>
        <p:nvSpPr>
          <p:cNvPr id="108" name="Google Shape;108;p18"/>
          <p:cNvSpPr txBox="1"/>
          <p:nvPr/>
        </p:nvSpPr>
        <p:spPr>
          <a:xfrm>
            <a:off x="4723350" y="1551963"/>
            <a:ext cx="4041900" cy="639900"/>
          </a:xfrm>
          <a:prstGeom prst="rect">
            <a:avLst/>
          </a:prstGeom>
          <a:noFill/>
          <a:ln>
            <a:noFill/>
          </a:ln>
        </p:spPr>
        <p:txBody>
          <a:bodyPr spcFirstLastPara="1" wrap="square" lIns="91425" tIns="91425" rIns="91425" bIns="91425" anchor="b" anchorCtr="0">
            <a:noAutofit/>
          </a:bodyPr>
          <a:lstStyle/>
          <a:p>
            <a:pPr marL="0" lvl="0" indent="0" algn="ctr" rtl="0">
              <a:spcBef>
                <a:spcPts val="480"/>
              </a:spcBef>
              <a:spcAft>
                <a:spcPts val="0"/>
              </a:spcAft>
              <a:buNone/>
            </a:pPr>
            <a:r>
              <a:rPr lang="en" sz="3000" b="1">
                <a:solidFill>
                  <a:srgbClr val="0000FF"/>
                </a:solidFill>
                <a:latin typeface="Garamond"/>
                <a:ea typeface="Garamond"/>
                <a:cs typeface="Garamond"/>
                <a:sym typeface="Garamond"/>
              </a:rPr>
              <a:t>New Members: $20</a:t>
            </a:r>
            <a:endParaRPr sz="3000" b="1">
              <a:solidFill>
                <a:srgbClr val="0000FF"/>
              </a:solidFill>
              <a:latin typeface="Garamond"/>
              <a:ea typeface="Garamond"/>
              <a:cs typeface="Garamond"/>
              <a:sym typeface="Garamond"/>
            </a:endParaRPr>
          </a:p>
        </p:txBody>
      </p:sp>
      <p:sp>
        <p:nvSpPr>
          <p:cNvPr id="109" name="Google Shape;109;p18"/>
          <p:cNvSpPr txBox="1"/>
          <p:nvPr/>
        </p:nvSpPr>
        <p:spPr>
          <a:xfrm>
            <a:off x="4572000" y="2051425"/>
            <a:ext cx="4495500" cy="2972100"/>
          </a:xfrm>
          <a:prstGeom prst="rect">
            <a:avLst/>
          </a:prstGeom>
          <a:noFill/>
          <a:ln>
            <a:noFill/>
          </a:ln>
        </p:spPr>
        <p:txBody>
          <a:bodyPr spcFirstLastPara="1" wrap="square" lIns="91425" tIns="91425" rIns="91425" bIns="91425" anchor="t" anchorCtr="0">
            <a:noAutofit/>
          </a:bodyPr>
          <a:lstStyle/>
          <a:p>
            <a:pPr marL="0" lvl="0" indent="0" algn="l" rtl="0">
              <a:spcBef>
                <a:spcPts val="480"/>
              </a:spcBef>
              <a:spcAft>
                <a:spcPts val="0"/>
              </a:spcAft>
              <a:buNone/>
            </a:pPr>
            <a:r>
              <a:rPr lang="en" sz="2000" b="1">
                <a:solidFill>
                  <a:srgbClr val="000000"/>
                </a:solidFill>
                <a:latin typeface="Garamond"/>
                <a:ea typeface="Garamond"/>
                <a:cs typeface="Garamond"/>
                <a:sym typeface="Garamond"/>
              </a:rPr>
              <a:t>The money is used…</a:t>
            </a:r>
            <a:endParaRPr sz="2000" b="1">
              <a:solidFill>
                <a:srgbClr val="000000"/>
              </a:solidFill>
              <a:latin typeface="Garamond"/>
              <a:ea typeface="Garamond"/>
              <a:cs typeface="Garamond"/>
              <a:sym typeface="Garamond"/>
            </a:endParaRPr>
          </a:p>
          <a:p>
            <a:pPr marL="457200" lvl="0" indent="-355600" algn="l" rtl="0">
              <a:spcBef>
                <a:spcPts val="400"/>
              </a:spcBef>
              <a:spcAft>
                <a:spcPts val="0"/>
              </a:spcAft>
              <a:buClr>
                <a:srgbClr val="000000"/>
              </a:buClr>
              <a:buSzPts val="2000"/>
              <a:buFont typeface="Garamond"/>
              <a:buChar char="●"/>
            </a:pPr>
            <a:r>
              <a:rPr lang="en" sz="2000" b="1">
                <a:solidFill>
                  <a:srgbClr val="000000"/>
                </a:solidFill>
                <a:latin typeface="Garamond"/>
                <a:ea typeface="Garamond"/>
                <a:cs typeface="Garamond"/>
                <a:sym typeface="Garamond"/>
              </a:rPr>
              <a:t>to register you as a</a:t>
            </a:r>
            <a:r>
              <a:rPr lang="en" sz="2000" b="1">
                <a:latin typeface="Garamond"/>
                <a:ea typeface="Garamond"/>
                <a:cs typeface="Garamond"/>
                <a:sym typeface="Garamond"/>
              </a:rPr>
              <a:t>n official </a:t>
            </a:r>
            <a:r>
              <a:rPr lang="en" sz="2000" b="1">
                <a:solidFill>
                  <a:srgbClr val="000000"/>
                </a:solidFill>
                <a:latin typeface="Garamond"/>
                <a:ea typeface="Garamond"/>
                <a:cs typeface="Garamond"/>
                <a:sym typeface="Garamond"/>
              </a:rPr>
              <a:t>member of </a:t>
            </a:r>
            <a:r>
              <a:rPr lang="en" sz="2000" b="1">
                <a:latin typeface="Garamond"/>
                <a:ea typeface="Garamond"/>
                <a:cs typeface="Garamond"/>
                <a:sym typeface="Garamond"/>
              </a:rPr>
              <a:t>NEHS</a:t>
            </a:r>
            <a:endParaRPr sz="2000" b="1">
              <a:latin typeface="Garamond"/>
              <a:ea typeface="Garamond"/>
              <a:cs typeface="Garamond"/>
              <a:sym typeface="Garamond"/>
            </a:endParaRPr>
          </a:p>
          <a:p>
            <a:pPr marL="457200" lvl="0" indent="-355600" algn="l" rtl="0">
              <a:spcBef>
                <a:spcPts val="0"/>
              </a:spcBef>
              <a:spcAft>
                <a:spcPts val="0"/>
              </a:spcAft>
              <a:buClr>
                <a:srgbClr val="000000"/>
              </a:buClr>
              <a:buSzPts val="2000"/>
              <a:buFont typeface="Garamond"/>
              <a:buChar char="●"/>
            </a:pPr>
            <a:r>
              <a:rPr lang="en" sz="2000" b="1">
                <a:solidFill>
                  <a:srgbClr val="000000"/>
                </a:solidFill>
                <a:latin typeface="Garamond"/>
                <a:ea typeface="Garamond"/>
                <a:cs typeface="Garamond"/>
                <a:sym typeface="Garamond"/>
              </a:rPr>
              <a:t>to purchase materials for this year</a:t>
            </a:r>
            <a:r>
              <a:rPr lang="en" sz="2000" b="1">
                <a:latin typeface="Garamond"/>
                <a:ea typeface="Garamond"/>
                <a:cs typeface="Garamond"/>
                <a:sym typeface="Garamond"/>
              </a:rPr>
              <a:t>’s </a:t>
            </a:r>
            <a:r>
              <a:rPr lang="en" sz="2000" b="1">
                <a:solidFill>
                  <a:srgbClr val="000000"/>
                </a:solidFill>
                <a:latin typeface="Garamond"/>
                <a:ea typeface="Garamond"/>
                <a:cs typeface="Garamond"/>
                <a:sym typeface="Garamond"/>
              </a:rPr>
              <a:t>various events</a:t>
            </a:r>
            <a:endParaRPr sz="2000" b="1">
              <a:latin typeface="Garamond"/>
              <a:ea typeface="Garamond"/>
              <a:cs typeface="Garamond"/>
              <a:sym typeface="Garamond"/>
            </a:endParaRPr>
          </a:p>
          <a:p>
            <a:pPr marL="457200" lvl="0" indent="-355600" algn="l" rtl="0">
              <a:spcBef>
                <a:spcPts val="0"/>
              </a:spcBef>
              <a:spcAft>
                <a:spcPts val="0"/>
              </a:spcAft>
              <a:buSzPts val="2000"/>
              <a:buFont typeface="Garamond"/>
              <a:buChar char="●"/>
            </a:pPr>
            <a:r>
              <a:rPr lang="en" sz="2000" b="1">
                <a:latin typeface="Garamond"/>
                <a:ea typeface="Garamond"/>
                <a:cs typeface="Garamond"/>
                <a:sym typeface="Garamond"/>
              </a:rPr>
              <a:t>to help fund our contest awards</a:t>
            </a:r>
            <a:endParaRPr sz="2000" b="1">
              <a:latin typeface="Garamond"/>
              <a:ea typeface="Garamond"/>
              <a:cs typeface="Garamond"/>
              <a:sym typeface="Garamond"/>
            </a:endParaRPr>
          </a:p>
          <a:p>
            <a:pPr marL="457200" lvl="0" indent="-355600" algn="l" rtl="0">
              <a:spcBef>
                <a:spcPts val="0"/>
              </a:spcBef>
              <a:spcAft>
                <a:spcPts val="0"/>
              </a:spcAft>
              <a:buSzPts val="2000"/>
              <a:buFont typeface="Garamond"/>
              <a:buChar char="●"/>
            </a:pPr>
            <a:r>
              <a:rPr lang="en" sz="2000" b="1">
                <a:latin typeface="Garamond"/>
                <a:ea typeface="Garamond"/>
                <a:cs typeface="Garamond"/>
                <a:sym typeface="Garamond"/>
              </a:rPr>
              <a:t>to purchase senior pins at the end of each year</a:t>
            </a:r>
            <a:endParaRPr sz="2000" b="1">
              <a:latin typeface="Garamond"/>
              <a:ea typeface="Garamond"/>
              <a:cs typeface="Garamond"/>
              <a:sym typeface="Garamond"/>
            </a:endParaRPr>
          </a:p>
          <a:p>
            <a:pPr marL="457200" lvl="0" indent="-355600" algn="l" rtl="0">
              <a:spcBef>
                <a:spcPts val="0"/>
              </a:spcBef>
              <a:spcAft>
                <a:spcPts val="0"/>
              </a:spcAft>
              <a:buClr>
                <a:srgbClr val="000000"/>
              </a:buClr>
              <a:buSzPts val="2000"/>
              <a:buFont typeface="Garamond"/>
              <a:buChar char="●"/>
            </a:pPr>
            <a:r>
              <a:rPr lang="en" sz="2000" b="1">
                <a:solidFill>
                  <a:srgbClr val="000000"/>
                </a:solidFill>
                <a:latin typeface="Garamond"/>
                <a:ea typeface="Garamond"/>
                <a:cs typeface="Garamond"/>
                <a:sym typeface="Garamond"/>
              </a:rPr>
              <a:t>to lower the cost of NEHS t-shirts</a:t>
            </a:r>
            <a:endParaRPr sz="2000" b="1">
              <a:solidFill>
                <a:srgbClr val="000000"/>
              </a:solidFill>
              <a:latin typeface="Garamond"/>
              <a:ea typeface="Garamond"/>
              <a:cs typeface="Garamond"/>
              <a:sym typeface="Garamond"/>
            </a:endParaRPr>
          </a:p>
        </p:txBody>
      </p:sp>
      <p:pic>
        <p:nvPicPr>
          <p:cNvPr id="110" name="Google Shape;110;p18"/>
          <p:cNvPicPr preferRelativeResize="0"/>
          <p:nvPr/>
        </p:nvPicPr>
        <p:blipFill>
          <a:blip r:embed="rId3">
            <a:alphaModFix/>
          </a:blip>
          <a:stretch>
            <a:fillRect/>
          </a:stretch>
        </p:blipFill>
        <p:spPr>
          <a:xfrm>
            <a:off x="689950" y="0"/>
            <a:ext cx="1844000" cy="1716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460950" y="91800"/>
            <a:ext cx="82221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Merriweather"/>
                <a:ea typeface="Merriweather"/>
                <a:cs typeface="Merriweather"/>
                <a:sym typeface="Merriweather"/>
              </a:rPr>
              <a:t>This year’s NEHS club T-shirts!</a:t>
            </a:r>
            <a:endParaRPr>
              <a:latin typeface="Merriweather"/>
              <a:ea typeface="Merriweather"/>
              <a:cs typeface="Merriweather"/>
              <a:sym typeface="Merriweather"/>
            </a:endParaRPr>
          </a:p>
        </p:txBody>
      </p:sp>
      <p:sp>
        <p:nvSpPr>
          <p:cNvPr id="116" name="Google Shape;116;p19"/>
          <p:cNvSpPr txBox="1">
            <a:spLocks noGrp="1"/>
          </p:cNvSpPr>
          <p:nvPr>
            <p:ph type="body" idx="1"/>
          </p:nvPr>
        </p:nvSpPr>
        <p:spPr>
          <a:xfrm>
            <a:off x="341400" y="3463125"/>
            <a:ext cx="8461200" cy="1347900"/>
          </a:xfrm>
          <a:prstGeom prst="rect">
            <a:avLst/>
          </a:prstGeom>
        </p:spPr>
        <p:txBody>
          <a:bodyPr spcFirstLastPara="1" wrap="square" lIns="91425" tIns="91425" rIns="91425" bIns="91425" anchor="t" anchorCtr="0">
            <a:noAutofit/>
          </a:bodyPr>
          <a:lstStyle/>
          <a:p>
            <a:pPr marL="457200" lvl="0" indent="-387350" algn="l" rtl="0">
              <a:lnSpc>
                <a:spcPct val="100000"/>
              </a:lnSpc>
              <a:spcBef>
                <a:spcPts val="496"/>
              </a:spcBef>
              <a:spcAft>
                <a:spcPts val="0"/>
              </a:spcAft>
              <a:buClr>
                <a:srgbClr val="000000"/>
              </a:buClr>
              <a:buSzPts val="2500"/>
              <a:buFont typeface="Merriweather"/>
              <a:buChar char="➢"/>
            </a:pPr>
            <a:r>
              <a:rPr lang="en" sz="2500">
                <a:solidFill>
                  <a:srgbClr val="000000"/>
                </a:solidFill>
                <a:latin typeface="Merriweather"/>
                <a:ea typeface="Merriweather"/>
                <a:cs typeface="Merriweather"/>
                <a:sym typeface="Merriweather"/>
              </a:rPr>
              <a:t>$15</a:t>
            </a:r>
            <a:endParaRPr sz="2500">
              <a:solidFill>
                <a:srgbClr val="000000"/>
              </a:solidFill>
              <a:latin typeface="Merriweather"/>
              <a:ea typeface="Merriweather"/>
              <a:cs typeface="Merriweather"/>
              <a:sym typeface="Merriweather"/>
            </a:endParaRPr>
          </a:p>
          <a:p>
            <a:pPr marL="457200" lvl="0" indent="-381000" algn="l" rtl="0">
              <a:lnSpc>
                <a:spcPct val="100000"/>
              </a:lnSpc>
              <a:spcBef>
                <a:spcPts val="0"/>
              </a:spcBef>
              <a:spcAft>
                <a:spcPts val="0"/>
              </a:spcAft>
              <a:buClr>
                <a:srgbClr val="000000"/>
              </a:buClr>
              <a:buSzPts val="2400"/>
              <a:buFont typeface="Merriweather"/>
              <a:buChar char="➢"/>
            </a:pPr>
            <a:r>
              <a:rPr lang="en" sz="2500">
                <a:solidFill>
                  <a:srgbClr val="000000"/>
                </a:solidFill>
                <a:latin typeface="Merriweather"/>
                <a:ea typeface="Merriweather"/>
                <a:cs typeface="Merriweather"/>
                <a:sym typeface="Merriweather"/>
              </a:rPr>
              <a:t>will be collected through Friday, September 14th during homeroom &amp; after school</a:t>
            </a:r>
            <a:r>
              <a:rPr lang="en" sz="2400">
                <a:solidFill>
                  <a:srgbClr val="000000"/>
                </a:solidFill>
                <a:latin typeface="Merriweather"/>
                <a:ea typeface="Merriweather"/>
                <a:cs typeface="Merriweather"/>
                <a:sym typeface="Merriweather"/>
              </a:rPr>
              <a:t> </a:t>
            </a:r>
            <a:r>
              <a:rPr lang="en" sz="1400">
                <a:solidFill>
                  <a:srgbClr val="000000"/>
                </a:solidFill>
                <a:latin typeface="Merriweather"/>
                <a:ea typeface="Merriweather"/>
                <a:cs typeface="Merriweather"/>
                <a:sym typeface="Merriweather"/>
              </a:rPr>
              <a:t>(but not after school Thurs.)</a:t>
            </a:r>
            <a:endParaRPr sz="1400">
              <a:solidFill>
                <a:srgbClr val="000000"/>
              </a:solidFill>
              <a:latin typeface="Merriweather"/>
              <a:ea typeface="Merriweather"/>
              <a:cs typeface="Merriweather"/>
              <a:sym typeface="Merriweather"/>
            </a:endParaRPr>
          </a:p>
        </p:txBody>
      </p:sp>
      <p:pic>
        <p:nvPicPr>
          <p:cNvPr id="117" name="Google Shape;117;p19"/>
          <p:cNvPicPr preferRelativeResize="0"/>
          <p:nvPr/>
        </p:nvPicPr>
        <p:blipFill>
          <a:blip r:embed="rId3">
            <a:alphaModFix/>
          </a:blip>
          <a:stretch>
            <a:fillRect/>
          </a:stretch>
        </p:blipFill>
        <p:spPr>
          <a:xfrm>
            <a:off x="-4550" y="965250"/>
            <a:ext cx="2288275" cy="2185667"/>
          </a:xfrm>
          <a:prstGeom prst="rect">
            <a:avLst/>
          </a:prstGeom>
          <a:noFill/>
          <a:ln>
            <a:noFill/>
          </a:ln>
        </p:spPr>
      </p:pic>
      <p:pic>
        <p:nvPicPr>
          <p:cNvPr id="118" name="Google Shape;118;p19"/>
          <p:cNvPicPr preferRelativeResize="0"/>
          <p:nvPr/>
        </p:nvPicPr>
        <p:blipFill>
          <a:blip r:embed="rId4">
            <a:alphaModFix/>
          </a:blip>
          <a:stretch>
            <a:fillRect/>
          </a:stretch>
        </p:blipFill>
        <p:spPr>
          <a:xfrm>
            <a:off x="2283725" y="963599"/>
            <a:ext cx="2288275" cy="2189132"/>
          </a:xfrm>
          <a:prstGeom prst="rect">
            <a:avLst/>
          </a:prstGeom>
          <a:noFill/>
          <a:ln>
            <a:noFill/>
          </a:ln>
        </p:spPr>
      </p:pic>
      <p:pic>
        <p:nvPicPr>
          <p:cNvPr id="119" name="Google Shape;119;p19"/>
          <p:cNvPicPr preferRelativeResize="0"/>
          <p:nvPr/>
        </p:nvPicPr>
        <p:blipFill>
          <a:blip r:embed="rId5">
            <a:alphaModFix/>
          </a:blip>
          <a:stretch>
            <a:fillRect/>
          </a:stretch>
        </p:blipFill>
        <p:spPr>
          <a:xfrm>
            <a:off x="6860275" y="940150"/>
            <a:ext cx="2288275" cy="2189119"/>
          </a:xfrm>
          <a:prstGeom prst="rect">
            <a:avLst/>
          </a:prstGeom>
          <a:noFill/>
          <a:ln>
            <a:noFill/>
          </a:ln>
        </p:spPr>
      </p:pic>
      <p:pic>
        <p:nvPicPr>
          <p:cNvPr id="120" name="Google Shape;120;p19"/>
          <p:cNvPicPr preferRelativeResize="0"/>
          <p:nvPr/>
        </p:nvPicPr>
        <p:blipFill>
          <a:blip r:embed="rId6">
            <a:alphaModFix/>
          </a:blip>
          <a:stretch>
            <a:fillRect/>
          </a:stretch>
        </p:blipFill>
        <p:spPr>
          <a:xfrm>
            <a:off x="4572000" y="940175"/>
            <a:ext cx="2288275" cy="21890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Merriweather"/>
                <a:ea typeface="Merriweather"/>
                <a:cs typeface="Merriweather"/>
                <a:sym typeface="Merriweather"/>
              </a:rPr>
              <a:t>NEHS Requirements</a:t>
            </a:r>
            <a:endParaRPr sz="3600">
              <a:latin typeface="Merriweather"/>
              <a:ea typeface="Merriweather"/>
              <a:cs typeface="Merriweather"/>
              <a:sym typeface="Merriweather"/>
            </a:endParaRPr>
          </a:p>
        </p:txBody>
      </p:sp>
      <p:sp>
        <p:nvSpPr>
          <p:cNvPr id="126" name="Google Shape;126;p20"/>
          <p:cNvSpPr txBox="1"/>
          <p:nvPr/>
        </p:nvSpPr>
        <p:spPr>
          <a:xfrm>
            <a:off x="58650" y="667375"/>
            <a:ext cx="9085200" cy="4289100"/>
          </a:xfrm>
          <a:prstGeom prst="rect">
            <a:avLst/>
          </a:prstGeom>
          <a:noFill/>
          <a:ln>
            <a:noFill/>
          </a:ln>
        </p:spPr>
        <p:txBody>
          <a:bodyPr spcFirstLastPara="1" wrap="square" lIns="91425" tIns="91425" rIns="91425" bIns="91425" anchor="ctr" anchorCtr="0">
            <a:noAutofit/>
          </a:bodyPr>
          <a:lstStyle/>
          <a:p>
            <a:pPr marL="457200" lvl="0" indent="-342900" algn="l" rtl="0">
              <a:lnSpc>
                <a:spcPct val="115000"/>
              </a:lnSpc>
              <a:spcBef>
                <a:spcPts val="640"/>
              </a:spcBef>
              <a:spcAft>
                <a:spcPts val="0"/>
              </a:spcAft>
              <a:buSzPts val="1800"/>
              <a:buFont typeface="Merriweather"/>
              <a:buChar char="❖"/>
            </a:pPr>
            <a:r>
              <a:rPr lang="en" sz="1800">
                <a:solidFill>
                  <a:srgbClr val="0000FF"/>
                </a:solidFill>
                <a:latin typeface="Merriweather"/>
                <a:ea typeface="Merriweather"/>
                <a:cs typeface="Merriweather"/>
                <a:sym typeface="Merriweather"/>
              </a:rPr>
              <a:t>15 hours</a:t>
            </a:r>
            <a:r>
              <a:rPr lang="en" sz="1800">
                <a:latin typeface="Merriweather"/>
                <a:ea typeface="Merriweather"/>
                <a:cs typeface="Merriweather"/>
                <a:sym typeface="Merriweather"/>
              </a:rPr>
              <a:t> required per year for all members </a:t>
            </a:r>
            <a:endParaRPr sz="1800">
              <a:latin typeface="Merriweather"/>
              <a:ea typeface="Merriweather"/>
              <a:cs typeface="Merriweather"/>
              <a:sym typeface="Merriweather"/>
            </a:endParaRPr>
          </a:p>
          <a:p>
            <a:pPr marL="914400" lvl="1" indent="-342900" algn="l" rtl="0">
              <a:lnSpc>
                <a:spcPct val="115000"/>
              </a:lnSpc>
              <a:spcBef>
                <a:spcPts val="0"/>
              </a:spcBef>
              <a:spcAft>
                <a:spcPts val="0"/>
              </a:spcAft>
              <a:buSzPts val="1800"/>
              <a:buFont typeface="Merriweather"/>
              <a:buChar char="➢"/>
            </a:pPr>
            <a:r>
              <a:rPr lang="en" sz="1800">
                <a:latin typeface="Merriweather"/>
                <a:ea typeface="Merriweather"/>
                <a:cs typeface="Merriweather"/>
                <a:sym typeface="Merriweather"/>
              </a:rPr>
              <a:t> For </a:t>
            </a:r>
            <a:r>
              <a:rPr lang="en" sz="1800">
                <a:solidFill>
                  <a:srgbClr val="0000FF"/>
                </a:solidFill>
                <a:latin typeface="Merriweather"/>
                <a:ea typeface="Merriweather"/>
                <a:cs typeface="Merriweather"/>
                <a:sym typeface="Merriweather"/>
              </a:rPr>
              <a:t>new members, at least 12 of those 15 must be completed by FEB.</a:t>
            </a:r>
            <a:endParaRPr sz="1800">
              <a:solidFill>
                <a:srgbClr val="0000FF"/>
              </a:solidFill>
              <a:latin typeface="Merriweather"/>
              <a:ea typeface="Merriweather"/>
              <a:cs typeface="Merriweather"/>
              <a:sym typeface="Merriweather"/>
            </a:endParaRPr>
          </a:p>
          <a:p>
            <a:pPr marL="914400" lvl="1" indent="-342900" algn="l" rtl="0">
              <a:lnSpc>
                <a:spcPct val="115000"/>
              </a:lnSpc>
              <a:spcBef>
                <a:spcPts val="0"/>
              </a:spcBef>
              <a:spcAft>
                <a:spcPts val="0"/>
              </a:spcAft>
              <a:buSzPts val="1800"/>
              <a:buFont typeface="Merriweather"/>
              <a:buChar char="➢"/>
            </a:pPr>
            <a:r>
              <a:rPr lang="en" sz="1800">
                <a:latin typeface="Merriweather"/>
                <a:ea typeface="Merriweather"/>
                <a:cs typeface="Merriweather"/>
                <a:sym typeface="Merriweather"/>
              </a:rPr>
              <a:t>Help plan and promote events</a:t>
            </a:r>
            <a:endParaRPr sz="1800">
              <a:latin typeface="Merriweather"/>
              <a:ea typeface="Merriweather"/>
              <a:cs typeface="Merriweather"/>
              <a:sym typeface="Merriweather"/>
            </a:endParaRPr>
          </a:p>
          <a:p>
            <a:pPr marL="1371600" lvl="2"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Attend and participate in events such as Recite Night, Poetry Slam, and Poem in your Pocket Day!</a:t>
            </a:r>
            <a:endParaRPr sz="1800">
              <a:latin typeface="Merriweather"/>
              <a:ea typeface="Merriweather"/>
              <a:cs typeface="Merriweather"/>
              <a:sym typeface="Merriweather"/>
            </a:endParaRPr>
          </a:p>
          <a:p>
            <a:pPr marL="1371600" lvl="2"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Join our Reading (or soon-to-be Speech/Debate mentor Program)</a:t>
            </a:r>
            <a:endParaRPr sz="1800">
              <a:latin typeface="Merriweather"/>
              <a:ea typeface="Merriweather"/>
              <a:cs typeface="Merriweather"/>
              <a:sym typeface="Merriweather"/>
            </a:endParaRPr>
          </a:p>
          <a:p>
            <a:pPr marL="1371600" lvl="2"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Help to celebrate Banned Books Week!</a:t>
            </a:r>
            <a:endParaRPr sz="1800">
              <a:latin typeface="Merriweather"/>
              <a:ea typeface="Merriweather"/>
              <a:cs typeface="Merriweather"/>
              <a:sym typeface="Merriweather"/>
            </a:endParaRPr>
          </a:p>
          <a:p>
            <a:pPr marL="1371600" lvl="2"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Donate to Children’s Harbor (supplies) or to the Reading Program (books/games)</a:t>
            </a:r>
            <a:endParaRPr sz="1800">
              <a:latin typeface="Merriweather"/>
              <a:ea typeface="Merriweather"/>
              <a:cs typeface="Merriweather"/>
              <a:sym typeface="Merriweather"/>
            </a:endParaRPr>
          </a:p>
          <a:p>
            <a:pPr marL="1371600" lvl="2"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General meetings count as an hour</a:t>
            </a:r>
            <a:endParaRPr sz="1800">
              <a:latin typeface="Merriweather"/>
              <a:ea typeface="Merriweather"/>
              <a:cs typeface="Merriweather"/>
              <a:sym typeface="Merriweather"/>
            </a:endParaRPr>
          </a:p>
          <a:p>
            <a:pPr marL="914400" lvl="1"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A maximum of 7 hours can be earned through donations.</a:t>
            </a:r>
            <a:endParaRPr sz="1800">
              <a:latin typeface="Merriweather"/>
              <a:ea typeface="Merriweather"/>
              <a:cs typeface="Merriweather"/>
              <a:sym typeface="Merriweather"/>
            </a:endParaRPr>
          </a:p>
          <a:p>
            <a:pPr marL="457200" lvl="0" indent="-342900" algn="l" rtl="0">
              <a:lnSpc>
                <a:spcPct val="115000"/>
              </a:lnSpc>
              <a:spcBef>
                <a:spcPts val="434"/>
              </a:spcBef>
              <a:spcAft>
                <a:spcPts val="0"/>
              </a:spcAft>
              <a:buSzPts val="1800"/>
              <a:buFont typeface="Merriweather"/>
              <a:buChar char="❖"/>
            </a:pPr>
            <a:r>
              <a:rPr lang="en" sz="1800">
                <a:latin typeface="Merriweather"/>
                <a:ea typeface="Merriweather"/>
                <a:cs typeface="Merriweather"/>
                <a:sym typeface="Merriweather"/>
              </a:rPr>
              <a:t>Remember, both your English and CUM GPA must stay at a </a:t>
            </a:r>
            <a:r>
              <a:rPr lang="en" sz="1800">
                <a:solidFill>
                  <a:srgbClr val="0000FF"/>
                </a:solidFill>
                <a:latin typeface="Merriweather"/>
                <a:ea typeface="Merriweather"/>
                <a:cs typeface="Merriweather"/>
                <a:sym typeface="Merriweather"/>
              </a:rPr>
              <a:t>3.0</a:t>
            </a:r>
            <a:r>
              <a:rPr lang="en" sz="1800">
                <a:latin typeface="Merriweather"/>
                <a:ea typeface="Merriweather"/>
                <a:cs typeface="Merriweather"/>
                <a:sym typeface="Merriweather"/>
              </a:rPr>
              <a:t> or higher</a:t>
            </a:r>
            <a:endParaRPr sz="1800">
              <a:latin typeface="Merriweather"/>
              <a:ea typeface="Merriweather"/>
              <a:cs typeface="Merriweather"/>
              <a:sym typeface="Merriweathe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Merriweather"/>
                <a:ea typeface="Merriweather"/>
                <a:cs typeface="Merriweather"/>
                <a:sym typeface="Merriweather"/>
              </a:rPr>
              <a:t>Kinder Reading Program</a:t>
            </a:r>
            <a:endParaRPr sz="3600">
              <a:latin typeface="Merriweather"/>
              <a:ea typeface="Merriweather"/>
              <a:cs typeface="Merriweather"/>
              <a:sym typeface="Merriweather"/>
            </a:endParaRPr>
          </a:p>
        </p:txBody>
      </p:sp>
      <p:sp>
        <p:nvSpPr>
          <p:cNvPr id="132" name="Google Shape;132;p21"/>
          <p:cNvSpPr txBox="1"/>
          <p:nvPr/>
        </p:nvSpPr>
        <p:spPr>
          <a:xfrm>
            <a:off x="159175" y="740825"/>
            <a:ext cx="8427300" cy="4332900"/>
          </a:xfrm>
          <a:prstGeom prst="rect">
            <a:avLst/>
          </a:prstGeom>
          <a:noFill/>
          <a:ln>
            <a:noFill/>
          </a:ln>
        </p:spPr>
        <p:txBody>
          <a:bodyPr spcFirstLastPara="1" wrap="square" lIns="91425" tIns="91425" rIns="91425" bIns="91425" anchor="t" anchorCtr="0">
            <a:noAutofit/>
          </a:bodyPr>
          <a:lstStyle/>
          <a:p>
            <a:pPr marL="342900" lvl="0" indent="-269240" algn="l" rtl="0">
              <a:lnSpc>
                <a:spcPct val="115000"/>
              </a:lnSpc>
              <a:spcBef>
                <a:spcPts val="0"/>
              </a:spcBef>
              <a:spcAft>
                <a:spcPts val="0"/>
              </a:spcAft>
              <a:buSzPts val="1800"/>
              <a:buFont typeface="Merriweather"/>
              <a:buChar char="➔"/>
            </a:pPr>
            <a:r>
              <a:rPr lang="en" sz="1800">
                <a:latin typeface="Merriweather"/>
                <a:ea typeface="Merriweather"/>
                <a:cs typeface="Merriweather"/>
                <a:sym typeface="Merriweather"/>
              </a:rPr>
              <a:t>Read weekly with a beginning reader!</a:t>
            </a:r>
            <a:endParaRPr sz="1800">
              <a:latin typeface="Merriweather"/>
              <a:ea typeface="Merriweather"/>
              <a:cs typeface="Merriweather"/>
              <a:sym typeface="Merriweather"/>
            </a:endParaRPr>
          </a:p>
          <a:p>
            <a:pPr marL="342900" lvl="0" indent="-269240" algn="l" rtl="0">
              <a:lnSpc>
                <a:spcPct val="115000"/>
              </a:lnSpc>
              <a:spcBef>
                <a:spcPts val="592"/>
              </a:spcBef>
              <a:spcAft>
                <a:spcPts val="0"/>
              </a:spcAft>
              <a:buSzPts val="1800"/>
              <a:buFont typeface="Merriweather"/>
              <a:buChar char="➔"/>
            </a:pPr>
            <a:r>
              <a:rPr lang="en" sz="1800">
                <a:latin typeface="Merriweather"/>
                <a:ea typeface="Merriweather"/>
                <a:cs typeface="Merriweather"/>
                <a:sym typeface="Merriweather"/>
              </a:rPr>
              <a:t>Be a mentor/role model: make a difference!</a:t>
            </a:r>
            <a:endParaRPr sz="1800">
              <a:latin typeface="Merriweather"/>
              <a:ea typeface="Merriweather"/>
              <a:cs typeface="Merriweather"/>
              <a:sym typeface="Merriweather"/>
            </a:endParaRPr>
          </a:p>
          <a:p>
            <a:pPr marL="342900" lvl="0" indent="-269240" algn="l" rtl="0">
              <a:lnSpc>
                <a:spcPct val="115000"/>
              </a:lnSpc>
              <a:spcBef>
                <a:spcPts val="592"/>
              </a:spcBef>
              <a:spcAft>
                <a:spcPts val="0"/>
              </a:spcAft>
              <a:buSzPts val="1800"/>
              <a:buFont typeface="Merriweather"/>
              <a:buChar char="➔"/>
            </a:pPr>
            <a:r>
              <a:rPr lang="en" sz="1800">
                <a:latin typeface="Merriweather"/>
                <a:ea typeface="Merriweather"/>
                <a:cs typeface="Merriweather"/>
                <a:sym typeface="Merriweather"/>
              </a:rPr>
              <a:t>Strengthen your college application with a long-term commitment</a:t>
            </a:r>
            <a:endParaRPr sz="1800">
              <a:latin typeface="Merriweather"/>
              <a:ea typeface="Merriweather"/>
              <a:cs typeface="Merriweather"/>
              <a:sym typeface="Merriweather"/>
            </a:endParaRPr>
          </a:p>
          <a:p>
            <a:pPr marL="342900" lvl="0" indent="-269240" algn="l" rtl="0">
              <a:lnSpc>
                <a:spcPct val="115000"/>
              </a:lnSpc>
              <a:spcBef>
                <a:spcPts val="592"/>
              </a:spcBef>
              <a:spcAft>
                <a:spcPts val="0"/>
              </a:spcAft>
              <a:buSzPts val="1800"/>
              <a:buFont typeface="Merriweather"/>
              <a:buChar char="➔"/>
            </a:pPr>
            <a:r>
              <a:rPr lang="en" sz="1800">
                <a:latin typeface="Merriweather"/>
                <a:ea typeface="Merriweather"/>
                <a:cs typeface="Merriweather"/>
                <a:sym typeface="Merriweather"/>
              </a:rPr>
              <a:t>Get lots of volunteer hours</a:t>
            </a:r>
            <a:endParaRPr sz="1800">
              <a:latin typeface="Merriweather"/>
              <a:ea typeface="Merriweather"/>
              <a:cs typeface="Merriweather"/>
              <a:sym typeface="Merriweather"/>
            </a:endParaRPr>
          </a:p>
          <a:p>
            <a:pPr marL="742950" lvl="1" indent="-235584" algn="l" rtl="0">
              <a:lnSpc>
                <a:spcPct val="115000"/>
              </a:lnSpc>
              <a:spcBef>
                <a:spcPts val="518"/>
              </a:spcBef>
              <a:spcAft>
                <a:spcPts val="0"/>
              </a:spcAft>
              <a:buSzPts val="1800"/>
              <a:buFont typeface="Merriweather"/>
              <a:buChar char="◆"/>
            </a:pPr>
            <a:r>
              <a:rPr lang="en" sz="1800">
                <a:latin typeface="Merriweather"/>
                <a:ea typeface="Merriweather"/>
                <a:cs typeface="Merriweather"/>
                <a:sym typeface="Merriweather"/>
              </a:rPr>
              <a:t>Anything beyond your 15 required NEHS hours can go towards your school service hour requirement</a:t>
            </a:r>
            <a:endParaRPr sz="1800">
              <a:latin typeface="Merriweather"/>
              <a:ea typeface="Merriweather"/>
              <a:cs typeface="Merriweather"/>
              <a:sym typeface="Merriweather"/>
            </a:endParaRPr>
          </a:p>
          <a:p>
            <a:pPr marL="742950" lvl="1" indent="-222250" algn="l" rtl="0">
              <a:lnSpc>
                <a:spcPct val="115000"/>
              </a:lnSpc>
              <a:spcBef>
                <a:spcPts val="592"/>
              </a:spcBef>
              <a:spcAft>
                <a:spcPts val="0"/>
              </a:spcAft>
              <a:buClr>
                <a:srgbClr val="0000FF"/>
              </a:buClr>
              <a:buSzPts val="1800"/>
              <a:buFont typeface="Merriweather"/>
              <a:buChar char="◆"/>
            </a:pPr>
            <a:r>
              <a:rPr lang="en" sz="1800" b="1">
                <a:solidFill>
                  <a:srgbClr val="0000FF"/>
                </a:solidFill>
                <a:latin typeface="Merriweather"/>
                <a:ea typeface="Merriweather"/>
                <a:cs typeface="Merriweather"/>
                <a:sym typeface="Merriweather"/>
              </a:rPr>
              <a:t>Tuesday commitment: weekly attendance mandatory</a:t>
            </a:r>
            <a:endParaRPr sz="1800" b="1">
              <a:solidFill>
                <a:srgbClr val="0000FF"/>
              </a:solidFill>
              <a:latin typeface="Merriweather"/>
              <a:ea typeface="Merriweather"/>
              <a:cs typeface="Merriweather"/>
              <a:sym typeface="Merriweather"/>
            </a:endParaRPr>
          </a:p>
          <a:p>
            <a:pPr marL="742950" lvl="1" indent="-222250" algn="l" rtl="0">
              <a:lnSpc>
                <a:spcPct val="115000"/>
              </a:lnSpc>
              <a:spcBef>
                <a:spcPts val="592"/>
              </a:spcBef>
              <a:spcAft>
                <a:spcPts val="0"/>
              </a:spcAft>
              <a:buClr>
                <a:srgbClr val="0000FF"/>
              </a:buClr>
              <a:buSzPts val="1800"/>
              <a:buFont typeface="Merriweather"/>
              <a:buChar char="◆"/>
            </a:pPr>
            <a:r>
              <a:rPr lang="en" sz="1800" b="1">
                <a:solidFill>
                  <a:srgbClr val="0000FF"/>
                </a:solidFill>
                <a:latin typeface="Merriweather"/>
                <a:ea typeface="Merriweather"/>
                <a:cs typeface="Merriweather"/>
                <a:sym typeface="Merriweather"/>
              </a:rPr>
              <a:t>takes place IMMEDIATELY after school until 2:50 pm</a:t>
            </a:r>
            <a:endParaRPr sz="1800" b="1">
              <a:solidFill>
                <a:srgbClr val="0000FF"/>
              </a:solidFill>
              <a:latin typeface="Merriweather"/>
              <a:ea typeface="Merriweather"/>
              <a:cs typeface="Merriweather"/>
              <a:sym typeface="Merriweather"/>
            </a:endParaRPr>
          </a:p>
          <a:p>
            <a:pPr marL="742950" lvl="1" indent="-222250" algn="l" rtl="0">
              <a:lnSpc>
                <a:spcPct val="115000"/>
              </a:lnSpc>
              <a:spcBef>
                <a:spcPts val="0"/>
              </a:spcBef>
              <a:spcAft>
                <a:spcPts val="0"/>
              </a:spcAft>
              <a:buClr>
                <a:srgbClr val="0000FF"/>
              </a:buClr>
              <a:buSzPts val="1800"/>
              <a:buFont typeface="Merriweather"/>
              <a:buChar char="◆"/>
            </a:pPr>
            <a:r>
              <a:rPr lang="en" sz="1800" b="1">
                <a:solidFill>
                  <a:srgbClr val="0000FF"/>
                </a:solidFill>
                <a:latin typeface="Merriweather"/>
                <a:ea typeface="Merriweather"/>
                <a:cs typeface="Merriweather"/>
                <a:sym typeface="Merriweather"/>
              </a:rPr>
              <a:t>at the Pines-FSU Elementary campus</a:t>
            </a:r>
            <a:endParaRPr sz="1800" b="1">
              <a:solidFill>
                <a:srgbClr val="0000FF"/>
              </a:solidFill>
              <a:latin typeface="Merriweather"/>
              <a:ea typeface="Merriweather"/>
              <a:cs typeface="Merriweather"/>
              <a:sym typeface="Merriweather"/>
            </a:endParaRPr>
          </a:p>
          <a:p>
            <a:pPr marL="742950" lvl="1" indent="-222250" algn="l" rtl="0">
              <a:lnSpc>
                <a:spcPct val="115000"/>
              </a:lnSpc>
              <a:spcBef>
                <a:spcPts val="592"/>
              </a:spcBef>
              <a:spcAft>
                <a:spcPts val="0"/>
              </a:spcAft>
              <a:buClr>
                <a:srgbClr val="0000FF"/>
              </a:buClr>
              <a:buSzPts val="1800"/>
              <a:buFont typeface="Merriweather"/>
              <a:buChar char="◆"/>
            </a:pPr>
            <a:r>
              <a:rPr lang="en" sz="1800" b="1">
                <a:solidFill>
                  <a:srgbClr val="0000FF"/>
                </a:solidFill>
                <a:latin typeface="Merriweather"/>
                <a:ea typeface="Merriweather"/>
                <a:cs typeface="Merriweather"/>
                <a:sym typeface="Merriweather"/>
              </a:rPr>
              <a:t>you must have reliable transportation</a:t>
            </a:r>
            <a:endParaRPr sz="1800" b="1">
              <a:solidFill>
                <a:srgbClr val="0000FF"/>
              </a:solidFill>
              <a:latin typeface="Merriweather"/>
              <a:ea typeface="Merriweather"/>
              <a:cs typeface="Merriweather"/>
              <a:sym typeface="Merriweather"/>
            </a:endParaRPr>
          </a:p>
          <a:p>
            <a:pPr marL="342900" lvl="0" indent="-269240" algn="l" rtl="0">
              <a:lnSpc>
                <a:spcPct val="115000"/>
              </a:lnSpc>
              <a:spcBef>
                <a:spcPts val="592"/>
              </a:spcBef>
              <a:spcAft>
                <a:spcPts val="0"/>
              </a:spcAft>
              <a:buSzPts val="1800"/>
              <a:buFont typeface="Merriweather"/>
              <a:buChar char="➔"/>
            </a:pPr>
            <a:r>
              <a:rPr lang="en" sz="1800">
                <a:latin typeface="Merriweather"/>
                <a:ea typeface="Merriweather"/>
                <a:cs typeface="Merriweather"/>
                <a:sym typeface="Merriweather"/>
              </a:rPr>
              <a:t>If you are interested, email us at </a:t>
            </a:r>
            <a:r>
              <a:rPr lang="en" sz="2500" b="1">
                <a:highlight>
                  <a:srgbClr val="CFE2F3"/>
                </a:highlight>
                <a:latin typeface="Garamond"/>
                <a:ea typeface="Garamond"/>
                <a:cs typeface="Garamond"/>
                <a:sym typeface="Garamond"/>
              </a:rPr>
              <a:t>pinescharternehs@gmail.com</a:t>
            </a:r>
            <a:endParaRPr sz="1800">
              <a:latin typeface="Merriweather"/>
              <a:ea typeface="Merriweather"/>
              <a:cs typeface="Merriweather"/>
              <a:sym typeface="Merriweather"/>
            </a:endParaRPr>
          </a:p>
          <a:p>
            <a:pPr marL="0" lvl="0" indent="0" algn="l" rtl="0">
              <a:spcBef>
                <a:spcPts val="0"/>
              </a:spcBef>
              <a:spcAft>
                <a:spcPts val="0"/>
              </a:spcAft>
              <a:buNone/>
            </a:pPr>
            <a:endParaRPr sz="1800">
              <a:latin typeface="Merriweather"/>
              <a:ea typeface="Merriweather"/>
              <a:cs typeface="Merriweather"/>
              <a:sym typeface="Merriweather"/>
            </a:endParaRPr>
          </a:p>
        </p:txBody>
      </p:sp>
      <p:pic>
        <p:nvPicPr>
          <p:cNvPr id="133" name="Google Shape;133;p21"/>
          <p:cNvPicPr preferRelativeResize="0"/>
          <p:nvPr/>
        </p:nvPicPr>
        <p:blipFill>
          <a:blip r:embed="rId3">
            <a:alphaModFix/>
          </a:blip>
          <a:stretch>
            <a:fillRect/>
          </a:stretch>
        </p:blipFill>
        <p:spPr>
          <a:xfrm rot="1197445">
            <a:off x="7500100" y="2854322"/>
            <a:ext cx="1221051" cy="1408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240650" y="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Merriweather"/>
                <a:ea typeface="Merriweather"/>
                <a:cs typeface="Merriweather"/>
                <a:sym typeface="Merriweather"/>
              </a:rPr>
              <a:t>NEW Speech &amp; Debate Mentorship Program</a:t>
            </a:r>
            <a:endParaRPr sz="3000">
              <a:latin typeface="Merriweather"/>
              <a:ea typeface="Merriweather"/>
              <a:cs typeface="Merriweather"/>
              <a:sym typeface="Merriweather"/>
            </a:endParaRPr>
          </a:p>
        </p:txBody>
      </p:sp>
      <p:sp>
        <p:nvSpPr>
          <p:cNvPr id="139" name="Google Shape;139;p22"/>
          <p:cNvSpPr txBox="1"/>
          <p:nvPr/>
        </p:nvSpPr>
        <p:spPr>
          <a:xfrm>
            <a:off x="178750" y="602700"/>
            <a:ext cx="9037800" cy="4504500"/>
          </a:xfrm>
          <a:prstGeom prst="rect">
            <a:avLst/>
          </a:prstGeom>
          <a:noFill/>
          <a:ln>
            <a:noFill/>
          </a:ln>
        </p:spPr>
        <p:txBody>
          <a:bodyPr spcFirstLastPara="1" wrap="square" lIns="91425" tIns="91425" rIns="91425" bIns="91425" anchor="t" anchorCtr="0">
            <a:noAutofit/>
          </a:bodyPr>
          <a:lstStyle/>
          <a:p>
            <a:pPr marL="342900" marR="0" lvl="0" indent="0" algn="l" rtl="0">
              <a:lnSpc>
                <a:spcPct val="115000"/>
              </a:lnSpc>
              <a:spcBef>
                <a:spcPts val="0"/>
              </a:spcBef>
              <a:spcAft>
                <a:spcPts val="0"/>
              </a:spcAft>
              <a:buNone/>
            </a:pPr>
            <a:r>
              <a:rPr lang="en" sz="1800">
                <a:latin typeface="Merriweather"/>
                <a:ea typeface="Merriweather"/>
                <a:cs typeface="Merriweather"/>
                <a:sym typeface="Merriweather"/>
              </a:rPr>
              <a:t>(</a:t>
            </a:r>
            <a:r>
              <a:rPr lang="en" sz="1800" b="1">
                <a:latin typeface="Merriweather"/>
                <a:ea typeface="Merriweather"/>
                <a:cs typeface="Merriweather"/>
                <a:sym typeface="Merriweather"/>
              </a:rPr>
              <a:t>this is still in the planning stages, so nothing is set in stone yet, but…</a:t>
            </a:r>
            <a:r>
              <a:rPr lang="en" sz="1800">
                <a:latin typeface="Merriweather"/>
                <a:ea typeface="Merriweather"/>
                <a:cs typeface="Merriweather"/>
                <a:sym typeface="Merriweather"/>
              </a:rPr>
              <a:t>)</a:t>
            </a:r>
            <a:endParaRPr sz="1800">
              <a:latin typeface="Merriweather"/>
              <a:ea typeface="Merriweather"/>
              <a:cs typeface="Merriweather"/>
              <a:sym typeface="Merriweather"/>
            </a:endParaRPr>
          </a:p>
          <a:p>
            <a:pPr marL="342900" marR="0" lvl="0" indent="0" algn="l" rtl="0">
              <a:lnSpc>
                <a:spcPct val="115000"/>
              </a:lnSpc>
              <a:spcBef>
                <a:spcPts val="0"/>
              </a:spcBef>
              <a:spcAft>
                <a:spcPts val="0"/>
              </a:spcAft>
              <a:buNone/>
            </a:pPr>
            <a:endParaRPr sz="600">
              <a:latin typeface="Merriweather"/>
              <a:ea typeface="Merriweather"/>
              <a:cs typeface="Merriweather"/>
              <a:sym typeface="Merriweather"/>
            </a:endParaRPr>
          </a:p>
          <a:p>
            <a:pPr marL="342900" marR="0" lvl="0" indent="-262890" algn="l" rtl="0">
              <a:lnSpc>
                <a:spcPct val="115000"/>
              </a:lnSpc>
              <a:spcBef>
                <a:spcPts val="0"/>
              </a:spcBef>
              <a:spcAft>
                <a:spcPts val="0"/>
              </a:spcAft>
              <a:buSzPts val="1700"/>
              <a:buFont typeface="Merriweather"/>
              <a:buChar char="➔"/>
            </a:pPr>
            <a:r>
              <a:rPr lang="en" sz="1700">
                <a:latin typeface="Merriweather"/>
                <a:ea typeface="Merriweather"/>
                <a:cs typeface="Merriweather"/>
                <a:sym typeface="Merriweather"/>
              </a:rPr>
              <a:t>Students with experience in speech or debate would serve as weekly mentors for 3rd-5th graders</a:t>
            </a:r>
            <a:endParaRPr sz="1700">
              <a:latin typeface="Merriweather"/>
              <a:ea typeface="Merriweather"/>
              <a:cs typeface="Merriweather"/>
              <a:sym typeface="Merriweather"/>
            </a:endParaRPr>
          </a:p>
          <a:p>
            <a:pPr marL="342900" marR="0" lvl="0" indent="-262890" algn="l" rtl="0">
              <a:lnSpc>
                <a:spcPct val="115000"/>
              </a:lnSpc>
              <a:spcBef>
                <a:spcPts val="0"/>
              </a:spcBef>
              <a:spcAft>
                <a:spcPts val="0"/>
              </a:spcAft>
              <a:buSzPts val="1700"/>
              <a:buFont typeface="Merriweather"/>
              <a:buChar char="➔"/>
            </a:pPr>
            <a:r>
              <a:rPr lang="en" sz="1700">
                <a:latin typeface="Merriweather"/>
                <a:ea typeface="Merriweather"/>
                <a:cs typeface="Merriweather"/>
                <a:sym typeface="Merriweather"/>
              </a:rPr>
              <a:t>Would likely focus on Congress, Oral Interp, and Original Oratory</a:t>
            </a:r>
            <a:endParaRPr sz="1700">
              <a:latin typeface="Merriweather"/>
              <a:ea typeface="Merriweather"/>
              <a:cs typeface="Merriweather"/>
              <a:sym typeface="Merriweather"/>
            </a:endParaRPr>
          </a:p>
          <a:p>
            <a:pPr marL="342900" lvl="0" indent="-247650" algn="l" rtl="0">
              <a:lnSpc>
                <a:spcPct val="115000"/>
              </a:lnSpc>
              <a:spcBef>
                <a:spcPts val="0"/>
              </a:spcBef>
              <a:spcAft>
                <a:spcPts val="0"/>
              </a:spcAft>
              <a:buClr>
                <a:srgbClr val="0000FF"/>
              </a:buClr>
              <a:buSzPts val="1700"/>
              <a:buFont typeface="Merriweather"/>
              <a:buChar char="➔"/>
            </a:pPr>
            <a:r>
              <a:rPr lang="en" sz="1700" b="1">
                <a:solidFill>
                  <a:srgbClr val="0000FF"/>
                </a:solidFill>
                <a:latin typeface="Merriweather"/>
                <a:ea typeface="Merriweather"/>
                <a:cs typeface="Merriweather"/>
                <a:sym typeface="Merriweather"/>
              </a:rPr>
              <a:t>Would involve weekly after-school visits to the Pines-FSU Elementary</a:t>
            </a:r>
            <a:endParaRPr sz="1700" b="1">
              <a:solidFill>
                <a:srgbClr val="0000FF"/>
              </a:solidFill>
              <a:latin typeface="Merriweather"/>
              <a:ea typeface="Merriweather"/>
              <a:cs typeface="Merriweather"/>
              <a:sym typeface="Merriweather"/>
            </a:endParaRPr>
          </a:p>
          <a:p>
            <a:pPr marL="742950" lvl="1" indent="-215900" algn="l" rtl="0">
              <a:lnSpc>
                <a:spcPct val="115000"/>
              </a:lnSpc>
              <a:spcBef>
                <a:spcPts val="0"/>
              </a:spcBef>
              <a:spcAft>
                <a:spcPts val="0"/>
              </a:spcAft>
              <a:buClr>
                <a:srgbClr val="0000FF"/>
              </a:buClr>
              <a:buSzPts val="1700"/>
              <a:buFont typeface="Merriweather"/>
              <a:buChar char="◆"/>
            </a:pPr>
            <a:r>
              <a:rPr lang="en" sz="1700" b="1">
                <a:solidFill>
                  <a:srgbClr val="0000FF"/>
                </a:solidFill>
                <a:latin typeface="Merriweather"/>
                <a:ea typeface="Merriweather"/>
                <a:cs typeface="Merriweather"/>
                <a:sym typeface="Merriweather"/>
              </a:rPr>
              <a:t>we are currently considering Wednesdays from 2:15-3</a:t>
            </a:r>
            <a:endParaRPr sz="1700" b="1">
              <a:solidFill>
                <a:srgbClr val="0000FF"/>
              </a:solidFill>
              <a:latin typeface="Merriweather"/>
              <a:ea typeface="Merriweather"/>
              <a:cs typeface="Merriweather"/>
              <a:sym typeface="Merriweather"/>
            </a:endParaRPr>
          </a:p>
          <a:p>
            <a:pPr marL="742950" lvl="1" indent="-215900" algn="l" rtl="0">
              <a:lnSpc>
                <a:spcPct val="115000"/>
              </a:lnSpc>
              <a:spcBef>
                <a:spcPts val="0"/>
              </a:spcBef>
              <a:spcAft>
                <a:spcPts val="0"/>
              </a:spcAft>
              <a:buClr>
                <a:srgbClr val="0000FF"/>
              </a:buClr>
              <a:buSzPts val="1700"/>
              <a:buFont typeface="Merriweather"/>
              <a:buChar char="◆"/>
            </a:pPr>
            <a:r>
              <a:rPr lang="en" sz="1700" b="1">
                <a:solidFill>
                  <a:srgbClr val="0000FF"/>
                </a:solidFill>
                <a:latin typeface="Merriweather"/>
                <a:ea typeface="Merriweather"/>
                <a:cs typeface="Merriweather"/>
                <a:sym typeface="Merriweather"/>
              </a:rPr>
              <a:t>mentors must have reliable transportation</a:t>
            </a:r>
            <a:endParaRPr sz="1700" b="1">
              <a:solidFill>
                <a:srgbClr val="0000FF"/>
              </a:solidFill>
              <a:latin typeface="Merriweather"/>
              <a:ea typeface="Merriweather"/>
              <a:cs typeface="Merriweather"/>
              <a:sym typeface="Merriweather"/>
            </a:endParaRPr>
          </a:p>
          <a:p>
            <a:pPr marL="0" lvl="0" indent="0" algn="ctr" rtl="0">
              <a:lnSpc>
                <a:spcPct val="115000"/>
              </a:lnSpc>
              <a:spcBef>
                <a:spcPts val="0"/>
              </a:spcBef>
              <a:spcAft>
                <a:spcPts val="0"/>
              </a:spcAft>
              <a:buNone/>
            </a:pPr>
            <a:r>
              <a:rPr lang="en" sz="1700" u="sng">
                <a:latin typeface="Merriweather"/>
                <a:ea typeface="Merriweather"/>
                <a:cs typeface="Merriweather"/>
                <a:sym typeface="Merriweather"/>
              </a:rPr>
              <a:t>BENEFITS</a:t>
            </a:r>
            <a:r>
              <a:rPr lang="en" sz="1700">
                <a:latin typeface="Merriweather"/>
                <a:ea typeface="Merriweather"/>
                <a:cs typeface="Merriweather"/>
                <a:sym typeface="Merriweather"/>
              </a:rPr>
              <a:t>:</a:t>
            </a:r>
            <a:endParaRPr sz="1700">
              <a:latin typeface="Merriweather"/>
              <a:ea typeface="Merriweather"/>
              <a:cs typeface="Merriweather"/>
              <a:sym typeface="Merriweather"/>
            </a:endParaRPr>
          </a:p>
          <a:p>
            <a:pPr marL="342900" lvl="0" indent="-247650" algn="l" rtl="0">
              <a:lnSpc>
                <a:spcPct val="115000"/>
              </a:lnSpc>
              <a:spcBef>
                <a:spcPts val="0"/>
              </a:spcBef>
              <a:spcAft>
                <a:spcPts val="0"/>
              </a:spcAft>
              <a:buSzPts val="1700"/>
              <a:buFont typeface="Merriweather"/>
              <a:buChar char="➔"/>
            </a:pPr>
            <a:r>
              <a:rPr lang="en" sz="1700">
                <a:latin typeface="Merriweather"/>
                <a:ea typeface="Merriweather"/>
                <a:cs typeface="Merriweather"/>
                <a:sym typeface="Merriweather"/>
              </a:rPr>
              <a:t>Make a difference in a child’s life - and your own!</a:t>
            </a:r>
            <a:endParaRPr sz="1700">
              <a:latin typeface="Merriweather"/>
              <a:ea typeface="Merriweather"/>
              <a:cs typeface="Merriweather"/>
              <a:sym typeface="Merriweather"/>
            </a:endParaRPr>
          </a:p>
          <a:p>
            <a:pPr marL="342900" lvl="0" indent="-247650" algn="l" rtl="0">
              <a:lnSpc>
                <a:spcPct val="115000"/>
              </a:lnSpc>
              <a:spcBef>
                <a:spcPts val="0"/>
              </a:spcBef>
              <a:spcAft>
                <a:spcPts val="0"/>
              </a:spcAft>
              <a:buSzPts val="1700"/>
              <a:buFont typeface="Merriweather"/>
              <a:buChar char="➔"/>
            </a:pPr>
            <a:r>
              <a:rPr lang="en" sz="1700">
                <a:latin typeface="Merriweather"/>
                <a:ea typeface="Merriweather"/>
                <a:cs typeface="Merriweather"/>
                <a:sym typeface="Merriweather"/>
              </a:rPr>
              <a:t>Strengthen your college application by showing a long-term commitment </a:t>
            </a:r>
            <a:endParaRPr sz="1700">
              <a:latin typeface="Merriweather"/>
              <a:ea typeface="Merriweather"/>
              <a:cs typeface="Merriweather"/>
              <a:sym typeface="Merriweather"/>
            </a:endParaRPr>
          </a:p>
          <a:p>
            <a:pPr marL="342900" lvl="0" indent="-247650" algn="l" rtl="0">
              <a:lnSpc>
                <a:spcPct val="115000"/>
              </a:lnSpc>
              <a:spcBef>
                <a:spcPts val="0"/>
              </a:spcBef>
              <a:spcAft>
                <a:spcPts val="0"/>
              </a:spcAft>
              <a:buSzPts val="1700"/>
              <a:buFont typeface="Merriweather"/>
              <a:buChar char="➔"/>
            </a:pPr>
            <a:r>
              <a:rPr lang="en" sz="1700">
                <a:latin typeface="Merriweather"/>
                <a:ea typeface="Merriweather"/>
                <a:cs typeface="Merriweather"/>
                <a:sym typeface="Merriweather"/>
              </a:rPr>
              <a:t>Get lots of volunteer hours: anything beyond 15 required NEHS hours can go towards school service hour requirement</a:t>
            </a:r>
            <a:endParaRPr sz="1700">
              <a:latin typeface="Merriweather"/>
              <a:ea typeface="Merriweather"/>
              <a:cs typeface="Merriweather"/>
              <a:sym typeface="Merriweather"/>
            </a:endParaRPr>
          </a:p>
          <a:p>
            <a:pPr marL="342900" lvl="0" indent="-247650" algn="l" rtl="0">
              <a:lnSpc>
                <a:spcPct val="115000"/>
              </a:lnSpc>
              <a:spcBef>
                <a:spcPts val="592"/>
              </a:spcBef>
              <a:spcAft>
                <a:spcPts val="0"/>
              </a:spcAft>
              <a:buSzPts val="1700"/>
              <a:buFont typeface="Merriweather"/>
              <a:buChar char="➔"/>
            </a:pPr>
            <a:r>
              <a:rPr lang="en" sz="1700">
                <a:latin typeface="Merriweather"/>
                <a:ea typeface="Merriweather"/>
                <a:cs typeface="Merriweather"/>
                <a:sym typeface="Merriweather"/>
              </a:rPr>
              <a:t>Interested? Email us at </a:t>
            </a:r>
            <a:r>
              <a:rPr lang="en" sz="2000" b="1">
                <a:highlight>
                  <a:srgbClr val="CFE2F3"/>
                </a:highlight>
                <a:latin typeface="Garamond"/>
                <a:ea typeface="Garamond"/>
                <a:cs typeface="Garamond"/>
                <a:sym typeface="Garamond"/>
              </a:rPr>
              <a:t>pinescharternehs@gmail.com</a:t>
            </a:r>
            <a:endParaRPr sz="2000">
              <a:latin typeface="Merriweather"/>
              <a:ea typeface="Merriweather"/>
              <a:cs typeface="Merriweather"/>
              <a:sym typeface="Merriweathe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460950" y="504275"/>
            <a:ext cx="82221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Merriweather"/>
                <a:ea typeface="Merriweather"/>
                <a:cs typeface="Merriweather"/>
                <a:sym typeface="Merriweather"/>
              </a:rPr>
              <a:t>Children’s Harbor Outreach Project</a:t>
            </a:r>
            <a:endParaRPr sz="3600">
              <a:latin typeface="Merriweather"/>
              <a:ea typeface="Merriweather"/>
              <a:cs typeface="Merriweather"/>
              <a:sym typeface="Merriweather"/>
            </a:endParaRPr>
          </a:p>
        </p:txBody>
      </p:sp>
      <p:sp>
        <p:nvSpPr>
          <p:cNvPr id="145" name="Google Shape;145;p23"/>
          <p:cNvSpPr txBox="1">
            <a:spLocks noGrp="1"/>
          </p:cNvSpPr>
          <p:nvPr>
            <p:ph type="body" idx="1"/>
          </p:nvPr>
        </p:nvSpPr>
        <p:spPr>
          <a:xfrm>
            <a:off x="218200" y="1737750"/>
            <a:ext cx="7558200" cy="2710200"/>
          </a:xfrm>
          <a:prstGeom prst="rect">
            <a:avLst/>
          </a:prstGeom>
        </p:spPr>
        <p:txBody>
          <a:bodyPr spcFirstLastPara="1" wrap="square" lIns="91425" tIns="91425" rIns="91425" bIns="91425" anchor="t" anchorCtr="0">
            <a:noAutofit/>
          </a:bodyPr>
          <a:lstStyle/>
          <a:p>
            <a:pPr marL="342900" lvl="0" indent="-281940" algn="l" rtl="0">
              <a:lnSpc>
                <a:spcPct val="80000"/>
              </a:lnSpc>
              <a:spcBef>
                <a:spcPts val="0"/>
              </a:spcBef>
              <a:spcAft>
                <a:spcPts val="0"/>
              </a:spcAft>
              <a:buClr>
                <a:srgbClr val="000000"/>
              </a:buClr>
              <a:buSzPts val="2000"/>
              <a:buFont typeface="Merriweather"/>
              <a:buChar char="•"/>
            </a:pPr>
            <a:r>
              <a:rPr lang="en" sz="2000">
                <a:solidFill>
                  <a:srgbClr val="000000"/>
                </a:solidFill>
                <a:latin typeface="Merriweather"/>
                <a:ea typeface="Merriweather"/>
                <a:cs typeface="Merriweather"/>
                <a:sym typeface="Merriweather"/>
              </a:rPr>
              <a:t>We’re still collecting writing supplies for disadvantaged children</a:t>
            </a:r>
            <a:endParaRPr sz="2000">
              <a:solidFill>
                <a:srgbClr val="000000"/>
              </a:solidFill>
              <a:latin typeface="Merriweather"/>
              <a:ea typeface="Merriweather"/>
              <a:cs typeface="Merriweather"/>
              <a:sym typeface="Merriweather"/>
            </a:endParaRPr>
          </a:p>
          <a:p>
            <a:pPr marL="342900" lvl="0" indent="-281940" algn="l" rtl="0">
              <a:lnSpc>
                <a:spcPct val="80000"/>
              </a:lnSpc>
              <a:spcBef>
                <a:spcPts val="592"/>
              </a:spcBef>
              <a:spcAft>
                <a:spcPts val="0"/>
              </a:spcAft>
              <a:buClr>
                <a:srgbClr val="000000"/>
              </a:buClr>
              <a:buSzPts val="2000"/>
              <a:buFont typeface="Merriweather"/>
              <a:buChar char="•"/>
            </a:pPr>
            <a:r>
              <a:rPr lang="en" sz="2000">
                <a:solidFill>
                  <a:srgbClr val="000000"/>
                </a:solidFill>
                <a:latin typeface="Merriweather"/>
                <a:ea typeface="Merriweather"/>
                <a:cs typeface="Merriweather"/>
                <a:sym typeface="Merriweather"/>
              </a:rPr>
              <a:t>Next delivery TBA (most likely at the end of the year)</a:t>
            </a:r>
            <a:endParaRPr sz="2000">
              <a:solidFill>
                <a:srgbClr val="000000"/>
              </a:solidFill>
              <a:latin typeface="Merriweather"/>
              <a:ea typeface="Merriweather"/>
              <a:cs typeface="Merriweather"/>
              <a:sym typeface="Merriweather"/>
            </a:endParaRPr>
          </a:p>
          <a:p>
            <a:pPr marL="342900" lvl="0" indent="-281940" algn="l" rtl="0">
              <a:lnSpc>
                <a:spcPct val="80000"/>
              </a:lnSpc>
              <a:spcBef>
                <a:spcPts val="592"/>
              </a:spcBef>
              <a:spcAft>
                <a:spcPts val="0"/>
              </a:spcAft>
              <a:buClr>
                <a:srgbClr val="000000"/>
              </a:buClr>
              <a:buSzPts val="2000"/>
              <a:buFont typeface="Merriweather"/>
              <a:buChar char="•"/>
            </a:pPr>
            <a:r>
              <a:rPr lang="en" sz="2000">
                <a:solidFill>
                  <a:srgbClr val="000000"/>
                </a:solidFill>
                <a:latin typeface="Merriweather"/>
                <a:ea typeface="Merriweather"/>
                <a:cs typeface="Merriweather"/>
                <a:sym typeface="Merriweather"/>
              </a:rPr>
              <a:t>Can earn up to</a:t>
            </a:r>
            <a:r>
              <a:rPr lang="en" sz="2000">
                <a:solidFill>
                  <a:srgbClr val="0000FF"/>
                </a:solidFill>
                <a:latin typeface="Merriweather"/>
                <a:ea typeface="Merriweather"/>
                <a:cs typeface="Merriweather"/>
                <a:sym typeface="Merriweather"/>
              </a:rPr>
              <a:t> 7</a:t>
            </a:r>
            <a:r>
              <a:rPr lang="en" sz="2000">
                <a:solidFill>
                  <a:srgbClr val="A61C00"/>
                </a:solidFill>
                <a:latin typeface="Merriweather"/>
                <a:ea typeface="Merriweather"/>
                <a:cs typeface="Merriweather"/>
                <a:sym typeface="Merriweather"/>
              </a:rPr>
              <a:t> </a:t>
            </a:r>
            <a:r>
              <a:rPr lang="en" sz="2000">
                <a:solidFill>
                  <a:srgbClr val="000000"/>
                </a:solidFill>
                <a:latin typeface="Merriweather"/>
                <a:ea typeface="Merriweather"/>
                <a:cs typeface="Merriweather"/>
                <a:sym typeface="Merriweather"/>
              </a:rPr>
              <a:t>volunteer/NEHS hours through donations</a:t>
            </a:r>
            <a:endParaRPr sz="2000">
              <a:solidFill>
                <a:srgbClr val="000000"/>
              </a:solidFill>
              <a:latin typeface="Merriweather"/>
              <a:ea typeface="Merriweather"/>
              <a:cs typeface="Merriweather"/>
              <a:sym typeface="Merriweather"/>
            </a:endParaRPr>
          </a:p>
          <a:p>
            <a:pPr marL="342900" lvl="0" indent="-281940" algn="l" rtl="0">
              <a:lnSpc>
                <a:spcPct val="80000"/>
              </a:lnSpc>
              <a:spcBef>
                <a:spcPts val="592"/>
              </a:spcBef>
              <a:spcAft>
                <a:spcPts val="0"/>
              </a:spcAft>
              <a:buClr>
                <a:srgbClr val="000000"/>
              </a:buClr>
              <a:buSzPts val="2000"/>
              <a:buFont typeface="Merriweather"/>
              <a:buChar char="•"/>
            </a:pPr>
            <a:r>
              <a:rPr lang="en" sz="2000">
                <a:solidFill>
                  <a:srgbClr val="000000"/>
                </a:solidFill>
                <a:latin typeface="Merriweather"/>
                <a:ea typeface="Merriweather"/>
                <a:cs typeface="Merriweather"/>
                <a:sym typeface="Merriweather"/>
              </a:rPr>
              <a:t>What is needed?</a:t>
            </a:r>
            <a:endParaRPr sz="2000">
              <a:solidFill>
                <a:srgbClr val="000000"/>
              </a:solidFill>
              <a:latin typeface="Merriweather"/>
              <a:ea typeface="Merriweather"/>
              <a:cs typeface="Merriweather"/>
              <a:sym typeface="Merriweather"/>
            </a:endParaRPr>
          </a:p>
          <a:p>
            <a:pPr marL="742950" lvl="1" indent="-248284" algn="l" rtl="0">
              <a:lnSpc>
                <a:spcPct val="80000"/>
              </a:lnSpc>
              <a:spcBef>
                <a:spcPts val="518"/>
              </a:spcBef>
              <a:spcAft>
                <a:spcPts val="0"/>
              </a:spcAft>
              <a:buClr>
                <a:srgbClr val="000000"/>
              </a:buClr>
              <a:buSzPts val="2000"/>
              <a:buFont typeface="Merriweather"/>
              <a:buChar char="–"/>
            </a:pPr>
            <a:r>
              <a:rPr lang="en" sz="2000">
                <a:solidFill>
                  <a:srgbClr val="000000"/>
                </a:solidFill>
                <a:latin typeface="Merriweather"/>
                <a:ea typeface="Merriweather"/>
                <a:cs typeface="Merriweather"/>
                <a:sym typeface="Merriweather"/>
              </a:rPr>
              <a:t>bring in spiral notebooks, composition books, packs of lined paper, construction paper, packs of pens and pencils…</a:t>
            </a:r>
            <a:endParaRPr sz="2000">
              <a:latin typeface="Merriweather"/>
              <a:ea typeface="Merriweather"/>
              <a:cs typeface="Merriweather"/>
              <a:sym typeface="Merriweather"/>
            </a:endParaRPr>
          </a:p>
        </p:txBody>
      </p:sp>
      <p:pic>
        <p:nvPicPr>
          <p:cNvPr id="146" name="Google Shape;146;p23"/>
          <p:cNvPicPr preferRelativeResize="0"/>
          <p:nvPr/>
        </p:nvPicPr>
        <p:blipFill>
          <a:blip r:embed="rId3">
            <a:alphaModFix/>
          </a:blip>
          <a:stretch>
            <a:fillRect/>
          </a:stretch>
        </p:blipFill>
        <p:spPr>
          <a:xfrm>
            <a:off x="7719400" y="2148651"/>
            <a:ext cx="1363849" cy="18883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4"/>
          <p:cNvSpPr txBox="1">
            <a:spLocks noGrp="1"/>
          </p:cNvSpPr>
          <p:nvPr>
            <p:ph type="title"/>
          </p:nvPr>
        </p:nvSpPr>
        <p:spPr>
          <a:xfrm>
            <a:off x="156925" y="594325"/>
            <a:ext cx="67227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500">
                <a:latin typeface="Merriweather"/>
                <a:ea typeface="Merriweather"/>
                <a:cs typeface="Merriweather"/>
                <a:sym typeface="Merriweather"/>
              </a:rPr>
              <a:t>Banned Books Week:</a:t>
            </a:r>
            <a:endParaRPr sz="3500">
              <a:latin typeface="Merriweather"/>
              <a:ea typeface="Merriweather"/>
              <a:cs typeface="Merriweather"/>
              <a:sym typeface="Merriweather"/>
            </a:endParaRPr>
          </a:p>
          <a:p>
            <a:pPr marL="0" lvl="0" indent="0" algn="ctr" rtl="0">
              <a:spcBef>
                <a:spcPts val="0"/>
              </a:spcBef>
              <a:spcAft>
                <a:spcPts val="0"/>
              </a:spcAft>
              <a:buNone/>
            </a:pPr>
            <a:r>
              <a:rPr lang="en" sz="3500">
                <a:latin typeface="Merriweather"/>
                <a:ea typeface="Merriweather"/>
                <a:cs typeface="Merriweather"/>
                <a:sym typeface="Merriweather"/>
              </a:rPr>
              <a:t>Sept. 23-29</a:t>
            </a:r>
            <a:endParaRPr sz="3500">
              <a:latin typeface="Merriweather"/>
              <a:ea typeface="Merriweather"/>
              <a:cs typeface="Merriweather"/>
              <a:sym typeface="Merriweather"/>
            </a:endParaRPr>
          </a:p>
        </p:txBody>
      </p:sp>
      <p:sp>
        <p:nvSpPr>
          <p:cNvPr id="152" name="Google Shape;152;p24"/>
          <p:cNvSpPr txBox="1">
            <a:spLocks noGrp="1"/>
          </p:cNvSpPr>
          <p:nvPr>
            <p:ph type="body" idx="1"/>
          </p:nvPr>
        </p:nvSpPr>
        <p:spPr>
          <a:xfrm>
            <a:off x="223200" y="1595400"/>
            <a:ext cx="8697600" cy="3394500"/>
          </a:xfrm>
          <a:prstGeom prst="rect">
            <a:avLst/>
          </a:prstGeom>
        </p:spPr>
        <p:txBody>
          <a:bodyPr spcFirstLastPara="1" wrap="square" lIns="91425" tIns="91425" rIns="91425" bIns="91425" anchor="t" anchorCtr="0">
            <a:noAutofit/>
          </a:bodyPr>
          <a:lstStyle/>
          <a:p>
            <a:pPr marL="342900" lvl="0" indent="-337820" algn="l" rtl="0">
              <a:lnSpc>
                <a:spcPct val="80000"/>
              </a:lnSpc>
              <a:spcBef>
                <a:spcPts val="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Participate by emailing a document featuring:</a:t>
            </a:r>
            <a:endParaRPr sz="2400">
              <a:solidFill>
                <a:srgbClr val="000000"/>
              </a:solidFill>
              <a:latin typeface="Garamond"/>
              <a:ea typeface="Garamond"/>
              <a:cs typeface="Garamond"/>
              <a:sym typeface="Garamond"/>
            </a:endParaRPr>
          </a:p>
          <a:p>
            <a:pPr marL="914400" lvl="0" indent="-381000" algn="l" rtl="0">
              <a:lnSpc>
                <a:spcPct val="80000"/>
              </a:lnSpc>
              <a:spcBef>
                <a:spcPts val="0"/>
              </a:spcBef>
              <a:spcAft>
                <a:spcPts val="0"/>
              </a:spcAft>
              <a:buClr>
                <a:srgbClr val="000000"/>
              </a:buClr>
              <a:buSzPts val="2400"/>
              <a:buFont typeface="Garamond"/>
              <a:buAutoNum type="arabicPeriod"/>
            </a:pPr>
            <a:r>
              <a:rPr lang="en" sz="2400">
                <a:solidFill>
                  <a:srgbClr val="000000"/>
                </a:solidFill>
                <a:latin typeface="Garamond"/>
                <a:ea typeface="Garamond"/>
                <a:cs typeface="Garamond"/>
                <a:sym typeface="Garamond"/>
              </a:rPr>
              <a:t>your picture with the book or just a picture of the book</a:t>
            </a:r>
            <a:endParaRPr sz="2400">
              <a:solidFill>
                <a:srgbClr val="000000"/>
              </a:solidFill>
              <a:latin typeface="Garamond"/>
              <a:ea typeface="Garamond"/>
              <a:cs typeface="Garamond"/>
              <a:sym typeface="Garamond"/>
            </a:endParaRPr>
          </a:p>
          <a:p>
            <a:pPr marL="914400" lvl="0" indent="-381000" algn="l" rtl="0">
              <a:lnSpc>
                <a:spcPct val="80000"/>
              </a:lnSpc>
              <a:spcBef>
                <a:spcPts val="0"/>
              </a:spcBef>
              <a:spcAft>
                <a:spcPts val="0"/>
              </a:spcAft>
              <a:buClr>
                <a:srgbClr val="000000"/>
              </a:buClr>
              <a:buSzPts val="2400"/>
              <a:buFont typeface="Garamond"/>
              <a:buAutoNum type="arabicPeriod"/>
            </a:pPr>
            <a:r>
              <a:rPr lang="en" sz="2400">
                <a:solidFill>
                  <a:srgbClr val="000000"/>
                </a:solidFill>
                <a:latin typeface="Garamond"/>
                <a:ea typeface="Garamond"/>
                <a:cs typeface="Garamond"/>
                <a:sym typeface="Garamond"/>
              </a:rPr>
              <a:t>a blurb about why you love it even though it is banned/controversial.</a:t>
            </a:r>
            <a:endParaRPr sz="2400">
              <a:solidFill>
                <a:srgbClr val="000000"/>
              </a:solidFill>
              <a:latin typeface="Garamond"/>
              <a:ea typeface="Garamond"/>
              <a:cs typeface="Garamond"/>
              <a:sym typeface="Garamond"/>
            </a:endParaRPr>
          </a:p>
          <a:p>
            <a:pPr marL="342900" lvl="0" indent="-337820" algn="l" rtl="0">
              <a:lnSpc>
                <a:spcPct val="80000"/>
              </a:lnSpc>
              <a:spcBef>
                <a:spcPts val="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Send document to </a:t>
            </a:r>
            <a:r>
              <a:rPr lang="en" sz="2400" u="sng">
                <a:solidFill>
                  <a:srgbClr val="1155CC"/>
                </a:solidFill>
                <a:latin typeface="Garamond"/>
                <a:ea typeface="Garamond"/>
                <a:cs typeface="Garamond"/>
                <a:sym typeface="Garamond"/>
                <a:hlinkClick r:id="rId3"/>
              </a:rPr>
              <a:t>pinescharternehs@gmail.com</a:t>
            </a:r>
            <a:r>
              <a:rPr lang="en" sz="2400">
                <a:solidFill>
                  <a:srgbClr val="1155CC"/>
                </a:solidFill>
                <a:latin typeface="Garamond"/>
                <a:ea typeface="Garamond"/>
                <a:cs typeface="Garamond"/>
                <a:sym typeface="Garamond"/>
              </a:rPr>
              <a:t> </a:t>
            </a:r>
            <a:endParaRPr sz="2400">
              <a:solidFill>
                <a:srgbClr val="1155CC"/>
              </a:solidFill>
              <a:latin typeface="Garamond"/>
              <a:ea typeface="Garamond"/>
              <a:cs typeface="Garamond"/>
              <a:sym typeface="Garamond"/>
            </a:endParaRPr>
          </a:p>
          <a:p>
            <a:pPr marL="342900" lvl="0" indent="-337820" algn="l" rtl="0">
              <a:lnSpc>
                <a:spcPct val="80000"/>
              </a:lnSpc>
              <a:spcBef>
                <a:spcPts val="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Approved 8.5 x 11 flyers will be posted in D building and on the NEHS blog during the actual Banned Books Week!</a:t>
            </a:r>
            <a:endParaRPr sz="2400">
              <a:solidFill>
                <a:srgbClr val="000000"/>
              </a:solidFill>
              <a:latin typeface="Garamond"/>
              <a:ea typeface="Garamond"/>
              <a:cs typeface="Garamond"/>
              <a:sym typeface="Garamond"/>
            </a:endParaRPr>
          </a:p>
          <a:p>
            <a:pPr marL="342900" lvl="0" indent="-337820" algn="l" rtl="0">
              <a:lnSpc>
                <a:spcPct val="80000"/>
              </a:lnSpc>
              <a:spcBef>
                <a:spcPts val="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Submissions due by September 18th.</a:t>
            </a:r>
            <a:endParaRPr sz="2400">
              <a:solidFill>
                <a:srgbClr val="000000"/>
              </a:solidFill>
              <a:latin typeface="Garamond"/>
              <a:ea typeface="Garamond"/>
              <a:cs typeface="Garamond"/>
              <a:sym typeface="Garamond"/>
            </a:endParaRPr>
          </a:p>
          <a:p>
            <a:pPr marL="342900" lvl="0" indent="-337820" algn="l" rtl="0">
              <a:lnSpc>
                <a:spcPct val="80000"/>
              </a:lnSpc>
              <a:spcBef>
                <a:spcPts val="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Earn 1 NEHS volunteer hour for your contribution!</a:t>
            </a:r>
            <a:endParaRPr sz="2400">
              <a:solidFill>
                <a:srgbClr val="000000"/>
              </a:solidFill>
              <a:latin typeface="Garamond"/>
              <a:ea typeface="Garamond"/>
              <a:cs typeface="Garamond"/>
              <a:sym typeface="Garamond"/>
            </a:endParaRPr>
          </a:p>
          <a:p>
            <a:pPr marL="0" lvl="0" indent="0" algn="l" rtl="0">
              <a:spcBef>
                <a:spcPts val="0"/>
              </a:spcBef>
              <a:spcAft>
                <a:spcPts val="1600"/>
              </a:spcAft>
              <a:buNone/>
            </a:pPr>
            <a:endParaRPr sz="2400"/>
          </a:p>
        </p:txBody>
      </p:sp>
      <p:pic>
        <p:nvPicPr>
          <p:cNvPr id="153" name="Google Shape;153;p24"/>
          <p:cNvPicPr preferRelativeResize="0"/>
          <p:nvPr/>
        </p:nvPicPr>
        <p:blipFill>
          <a:blip r:embed="rId4">
            <a:alphaModFix/>
          </a:blip>
          <a:stretch>
            <a:fillRect/>
          </a:stretch>
        </p:blipFill>
        <p:spPr>
          <a:xfrm>
            <a:off x="6214350" y="-4"/>
            <a:ext cx="2427025" cy="1682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460950" y="859735"/>
            <a:ext cx="82221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latin typeface="Merriweather"/>
                <a:ea typeface="Merriweather"/>
                <a:cs typeface="Merriweather"/>
                <a:sym typeface="Merriweather"/>
              </a:rPr>
              <a:t>Scholarship for NEHS Sophomores and Juniors!</a:t>
            </a:r>
            <a:endParaRPr sz="4800">
              <a:latin typeface="Merriweather"/>
              <a:ea typeface="Merriweather"/>
              <a:cs typeface="Merriweather"/>
              <a:sym typeface="Merriweather"/>
            </a:endParaRPr>
          </a:p>
        </p:txBody>
      </p:sp>
      <p:sp>
        <p:nvSpPr>
          <p:cNvPr id="159" name="Google Shape;159;p25"/>
          <p:cNvSpPr txBox="1">
            <a:spLocks noGrp="1"/>
          </p:cNvSpPr>
          <p:nvPr>
            <p:ph type="body" idx="1"/>
          </p:nvPr>
        </p:nvSpPr>
        <p:spPr>
          <a:xfrm>
            <a:off x="460950" y="1627424"/>
            <a:ext cx="8222100" cy="383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latin typeface="Merriweather"/>
                <a:ea typeface="Merriweather"/>
                <a:cs typeface="Merriweather"/>
                <a:sym typeface="Merriweather"/>
              </a:rPr>
              <a:t>Participate in the Intellectual Freedom Challenge!</a:t>
            </a:r>
            <a:endParaRPr sz="2100">
              <a:latin typeface="Merriweather"/>
              <a:ea typeface="Merriweather"/>
              <a:cs typeface="Merriweather"/>
              <a:sym typeface="Merriweather"/>
            </a:endParaRPr>
          </a:p>
          <a:p>
            <a:pPr marL="457200" lvl="0" indent="-330200" algn="l" rtl="0">
              <a:spcBef>
                <a:spcPts val="1600"/>
              </a:spcBef>
              <a:spcAft>
                <a:spcPts val="0"/>
              </a:spcAft>
              <a:buSzPts val="1600"/>
              <a:buChar char="●"/>
            </a:pPr>
            <a:r>
              <a:rPr lang="en" sz="1600"/>
              <a:t>Write an essay that provides a rationale for a banned book  or controversial text, promoting an argument for the value of the text to be available to a wide audience OR arguing for the book to be restricted. The argument should consider counter-arguments that differ from the writer’s opinion. </a:t>
            </a:r>
            <a:endParaRPr sz="1600"/>
          </a:p>
          <a:p>
            <a:pPr marL="457200" lvl="0" indent="-330200" algn="l" rtl="0">
              <a:spcBef>
                <a:spcPts val="0"/>
              </a:spcBef>
              <a:spcAft>
                <a:spcPts val="0"/>
              </a:spcAft>
              <a:buSzPts val="1600"/>
              <a:buChar char="●"/>
            </a:pPr>
            <a:r>
              <a:rPr lang="en" sz="1600"/>
              <a:t>Essays should be submitted as double-spaced text using 12 point Times Roman or Times New Roman font with one inch margins. Essays should not exceed three pages (750 words) and must include an informative title (do not simply use the title of the novel being discussed)</a:t>
            </a:r>
            <a:endParaRPr sz="1900"/>
          </a:p>
          <a:p>
            <a:pPr marL="457200" lvl="0" indent="-330200" algn="l" rtl="0">
              <a:spcBef>
                <a:spcPts val="0"/>
              </a:spcBef>
              <a:spcAft>
                <a:spcPts val="0"/>
              </a:spcAft>
              <a:buSzPts val="1600"/>
              <a:buChar char="●"/>
            </a:pPr>
            <a:r>
              <a:rPr lang="en" sz="1600"/>
              <a:t>Essays should utilize MLA formatting guidelines</a:t>
            </a:r>
            <a:endParaRPr sz="1600"/>
          </a:p>
          <a:p>
            <a:pPr marL="457200" lvl="0" indent="-330200" algn="l" rtl="0">
              <a:spcBef>
                <a:spcPts val="0"/>
              </a:spcBef>
              <a:spcAft>
                <a:spcPts val="0"/>
              </a:spcAft>
              <a:buSzPts val="1600"/>
              <a:buChar char="●"/>
            </a:pPr>
            <a:r>
              <a:rPr lang="en" sz="2000" b="1"/>
              <a:t>Essays due to Ms. Sarah Phelps by September 28th</a:t>
            </a:r>
            <a:endParaRPr sz="2100"/>
          </a:p>
          <a:p>
            <a:pPr marL="0" lvl="0" indent="0" algn="l" rtl="0">
              <a:spcBef>
                <a:spcPts val="1600"/>
              </a:spcBef>
              <a:spcAft>
                <a:spcPts val="1600"/>
              </a:spcAft>
              <a:buNone/>
            </a:pPr>
            <a:endParaRPr sz="2000"/>
          </a:p>
        </p:txBody>
      </p:sp>
      <p:sp>
        <p:nvSpPr>
          <p:cNvPr id="160" name="Google Shape;160;p25"/>
          <p:cNvSpPr txBox="1"/>
          <p:nvPr/>
        </p:nvSpPr>
        <p:spPr>
          <a:xfrm>
            <a:off x="7175151" y="4289998"/>
            <a:ext cx="1633500" cy="85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FF"/>
                </a:solidFill>
              </a:rPr>
              <a:t>WINNERS WILL GET A $25 GIFT CARD!</a:t>
            </a:r>
            <a:endParaRPr>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6"/>
          <p:cNvSpPr txBox="1">
            <a:spLocks noGrp="1"/>
          </p:cNvSpPr>
          <p:nvPr>
            <p:ph type="title"/>
          </p:nvPr>
        </p:nvSpPr>
        <p:spPr>
          <a:xfrm>
            <a:off x="460950" y="433550"/>
            <a:ext cx="8222100" cy="1436400"/>
          </a:xfrm>
          <a:prstGeom prst="rect">
            <a:avLst/>
          </a:prstGeom>
        </p:spPr>
        <p:txBody>
          <a:bodyPr spcFirstLastPara="1" wrap="square" lIns="91425" tIns="91425" rIns="91425" bIns="91425" anchor="b" anchorCtr="0">
            <a:noAutofit/>
          </a:bodyPr>
          <a:lstStyle/>
          <a:p>
            <a:pPr marL="203200" lvl="0" indent="0" algn="ctr" rtl="0">
              <a:spcBef>
                <a:spcPts val="640"/>
              </a:spcBef>
              <a:spcAft>
                <a:spcPts val="0"/>
              </a:spcAft>
              <a:buNone/>
            </a:pPr>
            <a:r>
              <a:rPr lang="en" sz="3600">
                <a:latin typeface="Merriweather"/>
                <a:ea typeface="Merriweather"/>
                <a:cs typeface="Merriweather"/>
                <a:sym typeface="Merriweather"/>
              </a:rPr>
              <a:t>Enter PPCHS’S </a:t>
            </a:r>
            <a:endParaRPr sz="3600">
              <a:latin typeface="Merriweather"/>
              <a:ea typeface="Merriweather"/>
              <a:cs typeface="Merriweather"/>
              <a:sym typeface="Merriweather"/>
            </a:endParaRPr>
          </a:p>
          <a:p>
            <a:pPr marL="203200" lvl="0" indent="0" algn="ctr" rtl="0">
              <a:spcBef>
                <a:spcPts val="640"/>
              </a:spcBef>
              <a:spcAft>
                <a:spcPts val="0"/>
              </a:spcAft>
              <a:buNone/>
            </a:pPr>
            <a:r>
              <a:rPr lang="en" sz="3600" u="sng">
                <a:latin typeface="Merriweather"/>
                <a:ea typeface="Merriweather"/>
                <a:cs typeface="Merriweather"/>
                <a:sym typeface="Merriweather"/>
              </a:rPr>
              <a:t>PERSONAL NARRATIVE CONTEST</a:t>
            </a:r>
            <a:endParaRPr sz="3600" u="sng">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p:txBody>
      </p:sp>
      <p:sp>
        <p:nvSpPr>
          <p:cNvPr id="166" name="Google Shape;166;p26"/>
          <p:cNvSpPr txBox="1">
            <a:spLocks noGrp="1"/>
          </p:cNvSpPr>
          <p:nvPr>
            <p:ph type="body" idx="1"/>
          </p:nvPr>
        </p:nvSpPr>
        <p:spPr>
          <a:xfrm>
            <a:off x="180900" y="1620775"/>
            <a:ext cx="8782200" cy="2710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Garamond"/>
                <a:ea typeface="Garamond"/>
                <a:cs typeface="Garamond"/>
                <a:sym typeface="Garamond"/>
              </a:rPr>
              <a:t>… by submitting an original, typed narrative* to Ms. Sarah Phelps in D203 by </a:t>
            </a:r>
            <a:r>
              <a:rPr lang="en">
                <a:solidFill>
                  <a:srgbClr val="0000FF"/>
                </a:solidFill>
                <a:latin typeface="Garamond"/>
                <a:ea typeface="Garamond"/>
                <a:cs typeface="Garamond"/>
                <a:sym typeface="Garamond"/>
              </a:rPr>
              <a:t>October 1st</a:t>
            </a:r>
            <a:r>
              <a:rPr lang="en">
                <a:solidFill>
                  <a:srgbClr val="000000"/>
                </a:solidFill>
                <a:latin typeface="Garamond"/>
                <a:ea typeface="Garamond"/>
                <a:cs typeface="Garamond"/>
                <a:sym typeface="Garamond"/>
              </a:rPr>
              <a:t>. </a:t>
            </a:r>
            <a:endParaRPr>
              <a:solidFill>
                <a:srgbClr val="000000"/>
              </a:solidFill>
              <a:latin typeface="Garamond"/>
              <a:ea typeface="Garamond"/>
              <a:cs typeface="Garamond"/>
              <a:sym typeface="Garamond"/>
            </a:endParaRPr>
          </a:p>
          <a:p>
            <a:pPr marL="0" lvl="0" indent="0" algn="ctr" rtl="0">
              <a:spcBef>
                <a:spcPts val="0"/>
              </a:spcBef>
              <a:spcAft>
                <a:spcPts val="0"/>
              </a:spcAft>
              <a:buNone/>
            </a:pPr>
            <a:r>
              <a:rPr lang="en">
                <a:solidFill>
                  <a:srgbClr val="000000"/>
                </a:solidFill>
                <a:latin typeface="Garamond"/>
                <a:ea typeface="Garamond"/>
                <a:cs typeface="Garamond"/>
                <a:sym typeface="Garamond"/>
              </a:rPr>
              <a:t>·	</a:t>
            </a:r>
            <a:r>
              <a:rPr lang="en" u="sng">
                <a:solidFill>
                  <a:srgbClr val="000000"/>
                </a:solidFill>
                <a:latin typeface="Garamond"/>
                <a:ea typeface="Garamond"/>
                <a:cs typeface="Garamond"/>
                <a:sym typeface="Garamond"/>
              </a:rPr>
              <a:t>The winning narrative will:</a:t>
            </a:r>
            <a:endParaRPr u="sng">
              <a:solidFill>
                <a:srgbClr val="000000"/>
              </a:solidFill>
              <a:latin typeface="Garamond"/>
              <a:ea typeface="Garamond"/>
              <a:cs typeface="Garamond"/>
              <a:sym typeface="Garamond"/>
            </a:endParaRPr>
          </a:p>
          <a:p>
            <a:pPr marL="0" lvl="0" indent="0" algn="ctr" rtl="0">
              <a:spcBef>
                <a:spcPts val="0"/>
              </a:spcBef>
              <a:spcAft>
                <a:spcPts val="0"/>
              </a:spcAft>
              <a:buNone/>
            </a:pPr>
            <a:r>
              <a:rPr lang="en" u="sng">
                <a:solidFill>
                  <a:srgbClr val="000000"/>
                </a:solidFill>
                <a:latin typeface="Garamond"/>
                <a:ea typeface="Garamond"/>
                <a:cs typeface="Garamond"/>
                <a:sym typeface="Garamond"/>
              </a:rPr>
              <a:t>-represent PPCHS in the 2019 </a:t>
            </a:r>
            <a:r>
              <a:rPr lang="en" b="1" u="sng">
                <a:solidFill>
                  <a:srgbClr val="000000"/>
                </a:solidFill>
                <a:latin typeface="Garamond"/>
                <a:ea typeface="Garamond"/>
                <a:cs typeface="Garamond"/>
                <a:sym typeface="Garamond"/>
              </a:rPr>
              <a:t>Broward County Literary Fair</a:t>
            </a:r>
            <a:r>
              <a:rPr lang="en">
                <a:solidFill>
                  <a:srgbClr val="000000"/>
                </a:solidFill>
                <a:latin typeface="Garamond"/>
                <a:ea typeface="Garamond"/>
                <a:cs typeface="Garamond"/>
                <a:sym typeface="Garamond"/>
              </a:rPr>
              <a:t>, </a:t>
            </a:r>
            <a:endParaRPr>
              <a:solidFill>
                <a:srgbClr val="000000"/>
              </a:solidFill>
              <a:latin typeface="Garamond"/>
              <a:ea typeface="Garamond"/>
              <a:cs typeface="Garamond"/>
              <a:sym typeface="Garamond"/>
            </a:endParaRPr>
          </a:p>
          <a:p>
            <a:pPr marL="0" lvl="0" indent="0" algn="ctr" rtl="0">
              <a:spcBef>
                <a:spcPts val="0"/>
              </a:spcBef>
              <a:spcAft>
                <a:spcPts val="0"/>
              </a:spcAft>
              <a:buNone/>
            </a:pPr>
            <a:r>
              <a:rPr lang="en">
                <a:solidFill>
                  <a:srgbClr val="000000"/>
                </a:solidFill>
                <a:latin typeface="Garamond"/>
                <a:ea typeface="Garamond"/>
                <a:cs typeface="Garamond"/>
                <a:sym typeface="Garamond"/>
              </a:rPr>
              <a:t>-earn a $10 gift card</a:t>
            </a:r>
            <a:endParaRPr>
              <a:solidFill>
                <a:srgbClr val="000000"/>
              </a:solidFill>
              <a:latin typeface="Garamond"/>
              <a:ea typeface="Garamond"/>
              <a:cs typeface="Garamond"/>
              <a:sym typeface="Garamond"/>
            </a:endParaRPr>
          </a:p>
          <a:p>
            <a:pPr marL="0" lvl="0" indent="0" algn="ctr" rtl="0">
              <a:spcBef>
                <a:spcPts val="0"/>
              </a:spcBef>
              <a:spcAft>
                <a:spcPts val="0"/>
              </a:spcAft>
              <a:buNone/>
            </a:pPr>
            <a:r>
              <a:rPr lang="en">
                <a:solidFill>
                  <a:srgbClr val="000000"/>
                </a:solidFill>
                <a:latin typeface="Garamond"/>
                <a:ea typeface="Garamond"/>
                <a:cs typeface="Garamond"/>
                <a:sym typeface="Garamond"/>
              </a:rPr>
              <a:t>-be announced at the 2019 annual NEHS Poetry Slam!</a:t>
            </a:r>
            <a:endParaRPr>
              <a:solidFill>
                <a:srgbClr val="000000"/>
              </a:solidFill>
              <a:latin typeface="Garamond"/>
              <a:ea typeface="Garamond"/>
              <a:cs typeface="Garamond"/>
              <a:sym typeface="Garamond"/>
            </a:endParaRPr>
          </a:p>
          <a:p>
            <a:pPr marL="0" lvl="0" indent="0" algn="ctr" rtl="0">
              <a:spcBef>
                <a:spcPts val="0"/>
              </a:spcBef>
              <a:spcAft>
                <a:spcPts val="0"/>
              </a:spcAft>
              <a:buNone/>
            </a:pPr>
            <a:r>
              <a:rPr lang="en">
                <a:solidFill>
                  <a:srgbClr val="000000"/>
                </a:solidFill>
                <a:latin typeface="Garamond"/>
                <a:ea typeface="Garamond"/>
                <a:cs typeface="Garamond"/>
                <a:sym typeface="Garamond"/>
              </a:rPr>
              <a:t> </a:t>
            </a:r>
            <a:r>
              <a:rPr lang="en" b="1">
                <a:solidFill>
                  <a:srgbClr val="000000"/>
                </a:solidFill>
                <a:latin typeface="Garamond"/>
                <a:ea typeface="Garamond"/>
                <a:cs typeface="Garamond"/>
                <a:sym typeface="Garamond"/>
              </a:rPr>
              <a:t>*</a:t>
            </a:r>
            <a:r>
              <a:rPr lang="en" b="1" u="sng">
                <a:solidFill>
                  <a:srgbClr val="000000"/>
                </a:solidFill>
                <a:latin typeface="Garamond"/>
                <a:ea typeface="Garamond"/>
                <a:cs typeface="Garamond"/>
                <a:sym typeface="Garamond"/>
              </a:rPr>
              <a:t>GUIDELINES</a:t>
            </a:r>
            <a:r>
              <a:rPr lang="en">
                <a:solidFill>
                  <a:srgbClr val="000000"/>
                </a:solidFill>
                <a:latin typeface="Garamond"/>
                <a:ea typeface="Garamond"/>
                <a:cs typeface="Garamond"/>
                <a:sym typeface="Garamond"/>
              </a:rPr>
              <a:t>:</a:t>
            </a:r>
            <a:endParaRPr>
              <a:solidFill>
                <a:srgbClr val="000000"/>
              </a:solidFill>
              <a:latin typeface="Garamond"/>
              <a:ea typeface="Garamond"/>
              <a:cs typeface="Garamond"/>
              <a:sym typeface="Garamond"/>
            </a:endParaRPr>
          </a:p>
          <a:p>
            <a:pPr marL="0" lvl="0" indent="0" algn="ctr" rtl="0">
              <a:spcBef>
                <a:spcPts val="0"/>
              </a:spcBef>
              <a:spcAft>
                <a:spcPts val="0"/>
              </a:spcAft>
              <a:buNone/>
            </a:pPr>
            <a:r>
              <a:rPr lang="en">
                <a:solidFill>
                  <a:srgbClr val="000000"/>
                </a:solidFill>
                <a:latin typeface="Garamond"/>
                <a:ea typeface="Garamond"/>
                <a:cs typeface="Garamond"/>
                <a:sym typeface="Garamond"/>
              </a:rPr>
              <a:t>Your narrative must… </a:t>
            </a:r>
            <a:endParaRPr>
              <a:solidFill>
                <a:srgbClr val="000000"/>
              </a:solidFill>
              <a:latin typeface="Garamond"/>
              <a:ea typeface="Garamond"/>
              <a:cs typeface="Garamond"/>
              <a:sym typeface="Garamond"/>
            </a:endParaRPr>
          </a:p>
          <a:p>
            <a:pPr marL="0" marR="355600" lvl="0" indent="0" algn="ctr" rtl="0">
              <a:spcBef>
                <a:spcPts val="0"/>
              </a:spcBef>
              <a:spcAft>
                <a:spcPts val="0"/>
              </a:spcAft>
              <a:buNone/>
            </a:pPr>
            <a:r>
              <a:rPr lang="en">
                <a:solidFill>
                  <a:srgbClr val="000000"/>
                </a:solidFill>
                <a:latin typeface="Garamond"/>
                <a:ea typeface="Garamond"/>
                <a:cs typeface="Garamond"/>
                <a:sym typeface="Garamond"/>
              </a:rPr>
              <a:t>*provide a true account of an </a:t>
            </a:r>
            <a:r>
              <a:rPr lang="en" u="sng">
                <a:solidFill>
                  <a:srgbClr val="000000"/>
                </a:solidFill>
                <a:latin typeface="Garamond"/>
                <a:ea typeface="Garamond"/>
                <a:cs typeface="Garamond"/>
                <a:sym typeface="Garamond"/>
              </a:rPr>
              <a:t>impactful</a:t>
            </a:r>
            <a:r>
              <a:rPr lang="en">
                <a:solidFill>
                  <a:srgbClr val="000000"/>
                </a:solidFill>
                <a:latin typeface="Garamond"/>
                <a:ea typeface="Garamond"/>
                <a:cs typeface="Garamond"/>
                <a:sym typeface="Garamond"/>
              </a:rPr>
              <a:t> experience or event</a:t>
            </a:r>
            <a:endParaRPr>
              <a:solidFill>
                <a:srgbClr val="000000"/>
              </a:solidFill>
              <a:latin typeface="Garamond"/>
              <a:ea typeface="Garamond"/>
              <a:cs typeface="Garamond"/>
              <a:sym typeface="Garamond"/>
            </a:endParaRPr>
          </a:p>
          <a:p>
            <a:pPr marL="0" marR="355600" lvl="0" indent="0" algn="ctr" rtl="0">
              <a:spcBef>
                <a:spcPts val="0"/>
              </a:spcBef>
              <a:spcAft>
                <a:spcPts val="0"/>
              </a:spcAft>
              <a:buNone/>
            </a:pPr>
            <a:r>
              <a:rPr lang="en">
                <a:solidFill>
                  <a:srgbClr val="000000"/>
                </a:solidFill>
                <a:latin typeface="Garamond"/>
                <a:ea typeface="Garamond"/>
                <a:cs typeface="Garamond"/>
                <a:sym typeface="Garamond"/>
              </a:rPr>
              <a:t>*use first person point of view</a:t>
            </a:r>
            <a:endParaRPr>
              <a:solidFill>
                <a:srgbClr val="000000"/>
              </a:solidFill>
              <a:latin typeface="Garamond"/>
              <a:ea typeface="Garamond"/>
              <a:cs typeface="Garamond"/>
              <a:sym typeface="Garamond"/>
            </a:endParaRPr>
          </a:p>
          <a:p>
            <a:pPr marL="0" marR="355600" lvl="0" indent="0" algn="ctr" rtl="0">
              <a:spcBef>
                <a:spcPts val="0"/>
              </a:spcBef>
              <a:spcAft>
                <a:spcPts val="0"/>
              </a:spcAft>
              <a:buNone/>
            </a:pPr>
            <a:r>
              <a:rPr lang="en">
                <a:solidFill>
                  <a:srgbClr val="000000"/>
                </a:solidFill>
                <a:latin typeface="Garamond"/>
                <a:ea typeface="Garamond"/>
                <a:cs typeface="Garamond"/>
                <a:sym typeface="Garamond"/>
              </a:rPr>
              <a:t>*be 2-4 pages in length, using double-spaced, size 12 Times New Roman font</a:t>
            </a:r>
            <a:endParaRPr>
              <a:solidFill>
                <a:srgbClr val="000000"/>
              </a:solidFill>
              <a:latin typeface="Garamond"/>
              <a:ea typeface="Garamond"/>
              <a:cs typeface="Garamond"/>
              <a:sym typeface="Garamond"/>
            </a:endParaRPr>
          </a:p>
          <a:p>
            <a:pPr marL="0" marR="355600" lvl="0" indent="0" algn="ctr" rtl="0">
              <a:spcBef>
                <a:spcPts val="0"/>
              </a:spcBef>
              <a:spcAft>
                <a:spcPts val="0"/>
              </a:spcAft>
              <a:buNone/>
            </a:pPr>
            <a:r>
              <a:rPr lang="en">
                <a:solidFill>
                  <a:srgbClr val="000000"/>
                </a:solidFill>
                <a:latin typeface="Garamond"/>
                <a:ea typeface="Garamond"/>
                <a:cs typeface="Garamond"/>
                <a:sym typeface="Garamond"/>
              </a:rPr>
              <a:t>*be titled (size 12 Times New Roman font, not underlined)</a:t>
            </a:r>
            <a:endParaRPr>
              <a:solidFill>
                <a:srgbClr val="000000"/>
              </a:solidFill>
              <a:latin typeface="Garamond"/>
              <a:ea typeface="Garamond"/>
              <a:cs typeface="Garamond"/>
              <a:sym typeface="Garamond"/>
            </a:endParaRPr>
          </a:p>
          <a:p>
            <a:pPr marL="0" lvl="0" indent="0" algn="l" rtl="0">
              <a:spcBef>
                <a:spcPts val="0"/>
              </a:spcBef>
              <a:spcAft>
                <a:spcPts val="1600"/>
              </a:spcAft>
              <a:buNone/>
            </a:pPr>
            <a:endParaRPr sz="1600">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98250" y="128175"/>
            <a:ext cx="8826600" cy="6027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1700"/>
              </a:spcAft>
              <a:buNone/>
            </a:pPr>
            <a:r>
              <a:rPr lang="en" sz="2800" b="1">
                <a:latin typeface="Garamond"/>
                <a:ea typeface="Garamond"/>
                <a:cs typeface="Garamond"/>
                <a:sym typeface="Garamond"/>
              </a:rPr>
              <a:t>NEHS Scholarship money opportunity for seniors!</a:t>
            </a:r>
            <a:endParaRPr sz="2800">
              <a:latin typeface="Garamond"/>
              <a:ea typeface="Garamond"/>
              <a:cs typeface="Garamond"/>
              <a:sym typeface="Garamond"/>
            </a:endParaRPr>
          </a:p>
        </p:txBody>
      </p:sp>
      <p:sp>
        <p:nvSpPr>
          <p:cNvPr id="172" name="Google Shape;172;p27"/>
          <p:cNvSpPr txBox="1"/>
          <p:nvPr/>
        </p:nvSpPr>
        <p:spPr>
          <a:xfrm>
            <a:off x="5566450" y="684150"/>
            <a:ext cx="3577500" cy="4121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200">
                <a:solidFill>
                  <a:srgbClr val="7A7C84"/>
                </a:solidFill>
                <a:latin typeface="Times New Roman"/>
                <a:ea typeface="Times New Roman"/>
                <a:cs typeface="Times New Roman"/>
                <a:sym typeface="Times New Roman"/>
              </a:rPr>
              <a:t>This year, NEHS seniors should read one of the NEHS Common Readers to apply for merit-based scholarships before January 16th.</a:t>
            </a:r>
            <a:endParaRPr sz="2200">
              <a:solidFill>
                <a:srgbClr val="7A7C84"/>
              </a:solidFill>
              <a:latin typeface="Times New Roman"/>
              <a:ea typeface="Times New Roman"/>
              <a:cs typeface="Times New Roman"/>
              <a:sym typeface="Times New Roman"/>
            </a:endParaRPr>
          </a:p>
          <a:p>
            <a:pPr marL="0" lvl="0" indent="0" algn="ctr" rtl="0">
              <a:lnSpc>
                <a:spcPct val="115000"/>
              </a:lnSpc>
              <a:spcBef>
                <a:spcPts val="1700"/>
              </a:spcBef>
              <a:spcAft>
                <a:spcPts val="0"/>
              </a:spcAft>
              <a:buNone/>
            </a:pPr>
            <a:r>
              <a:rPr lang="en" sz="2200">
                <a:solidFill>
                  <a:srgbClr val="7A7C84"/>
                </a:solidFill>
                <a:latin typeface="Times New Roman"/>
                <a:ea typeface="Times New Roman"/>
                <a:cs typeface="Times New Roman"/>
                <a:sym typeface="Times New Roman"/>
              </a:rPr>
              <a:t>The two options are </a:t>
            </a:r>
            <a:r>
              <a:rPr lang="en" sz="2200" i="1" u="sng">
                <a:solidFill>
                  <a:srgbClr val="2C313F"/>
                </a:solidFill>
                <a:latin typeface="Times New Roman"/>
                <a:ea typeface="Times New Roman"/>
                <a:cs typeface="Times New Roman"/>
                <a:sym typeface="Times New Roman"/>
                <a:hlinkClick r:id="rId3"/>
              </a:rPr>
              <a:t>The Samurai’s Garden</a:t>
            </a:r>
            <a:r>
              <a:rPr lang="en" sz="2200">
                <a:solidFill>
                  <a:srgbClr val="7A7C84"/>
                </a:solidFill>
                <a:latin typeface="Times New Roman"/>
                <a:ea typeface="Times New Roman"/>
                <a:cs typeface="Times New Roman"/>
                <a:sym typeface="Times New Roman"/>
              </a:rPr>
              <a:t> by Gail Tsukiyama &amp; </a:t>
            </a:r>
            <a:r>
              <a:rPr lang="en" sz="2200" i="1" u="sng">
                <a:solidFill>
                  <a:srgbClr val="2C313F"/>
                </a:solidFill>
                <a:latin typeface="Times New Roman"/>
                <a:ea typeface="Times New Roman"/>
                <a:cs typeface="Times New Roman"/>
                <a:sym typeface="Times New Roman"/>
                <a:hlinkClick r:id="rId4"/>
              </a:rPr>
              <a:t>Everything I Never Told You</a:t>
            </a:r>
            <a:r>
              <a:rPr lang="en" sz="2200">
                <a:solidFill>
                  <a:srgbClr val="7A7C84"/>
                </a:solidFill>
                <a:latin typeface="Times New Roman"/>
                <a:ea typeface="Times New Roman"/>
                <a:cs typeface="Times New Roman"/>
                <a:sym typeface="Times New Roman"/>
              </a:rPr>
              <a:t> by Celeste Ng.</a:t>
            </a:r>
            <a:endParaRPr sz="2200">
              <a:solidFill>
                <a:srgbClr val="7A7C84"/>
              </a:solidFill>
              <a:latin typeface="Times New Roman"/>
              <a:ea typeface="Times New Roman"/>
              <a:cs typeface="Times New Roman"/>
              <a:sym typeface="Times New Roman"/>
            </a:endParaRPr>
          </a:p>
          <a:p>
            <a:pPr marL="0" lvl="0" indent="0" algn="l" rtl="0">
              <a:spcBef>
                <a:spcPts val="1700"/>
              </a:spcBef>
              <a:spcAft>
                <a:spcPts val="0"/>
              </a:spcAft>
              <a:buNone/>
            </a:pPr>
            <a:endParaRPr/>
          </a:p>
        </p:txBody>
      </p:sp>
      <p:pic>
        <p:nvPicPr>
          <p:cNvPr id="173" name="Google Shape;173;p27"/>
          <p:cNvPicPr preferRelativeResize="0"/>
          <p:nvPr/>
        </p:nvPicPr>
        <p:blipFill>
          <a:blip r:embed="rId5">
            <a:alphaModFix/>
          </a:blip>
          <a:stretch>
            <a:fillRect/>
          </a:stretch>
        </p:blipFill>
        <p:spPr>
          <a:xfrm>
            <a:off x="50275" y="797863"/>
            <a:ext cx="5516175" cy="3894276"/>
          </a:xfrm>
          <a:prstGeom prst="rect">
            <a:avLst/>
          </a:prstGeom>
          <a:noFill/>
          <a:ln>
            <a:noFill/>
          </a:ln>
        </p:spPr>
      </p:pic>
      <p:sp>
        <p:nvSpPr>
          <p:cNvPr id="174" name="Google Shape;174;p27"/>
          <p:cNvSpPr txBox="1"/>
          <p:nvPr/>
        </p:nvSpPr>
        <p:spPr>
          <a:xfrm>
            <a:off x="0" y="3628875"/>
            <a:ext cx="6963000" cy="30000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rgbClr val="7A7C84"/>
                </a:solidFill>
                <a:latin typeface="Times New Roman"/>
                <a:ea typeface="Times New Roman"/>
                <a:cs typeface="Times New Roman"/>
                <a:sym typeface="Times New Roman"/>
              </a:rPr>
              <a:t>(summaries from nehs.us)  More information can be found on the NEHS National website.</a:t>
            </a:r>
            <a:endParaRPr>
              <a:solidFill>
                <a:srgbClr val="7A7C84"/>
              </a:solidFill>
              <a:latin typeface="Times New Roman"/>
              <a:ea typeface="Times New Roman"/>
              <a:cs typeface="Times New Roman"/>
              <a:sym typeface="Times New Roman"/>
            </a:endParaRPr>
          </a:p>
          <a:p>
            <a:pPr marL="0" lvl="0" indent="0" algn="l" rtl="0">
              <a:lnSpc>
                <a:spcPct val="115000"/>
              </a:lnSpc>
              <a:spcBef>
                <a:spcPts val="1700"/>
              </a:spcBef>
              <a:spcAft>
                <a:spcPts val="0"/>
              </a:spcAft>
              <a:buNone/>
            </a:pPr>
            <a:endParaRPr>
              <a:solidFill>
                <a:srgbClr val="7A7C84"/>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body" idx="1"/>
          </p:nvPr>
        </p:nvSpPr>
        <p:spPr>
          <a:xfrm>
            <a:off x="2922975" y="219225"/>
            <a:ext cx="5934300" cy="3163500"/>
          </a:xfrm>
          <a:prstGeom prst="rect">
            <a:avLst/>
          </a:prstGeom>
        </p:spPr>
        <p:txBody>
          <a:bodyPr spcFirstLastPara="1" wrap="square" lIns="91425" tIns="91425" rIns="91425" bIns="91425" anchor="t" anchorCtr="0">
            <a:noAutofit/>
          </a:bodyPr>
          <a:lstStyle/>
          <a:p>
            <a:pPr marL="742950" lvl="1" indent="-248284" algn="l" rtl="0">
              <a:lnSpc>
                <a:spcPct val="90000"/>
              </a:lnSpc>
              <a:spcBef>
                <a:spcPts val="0"/>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Visit poetryoutloud.org to select poems to perform…</a:t>
            </a:r>
            <a:endParaRPr sz="2000">
              <a:solidFill>
                <a:srgbClr val="000000"/>
              </a:solidFill>
              <a:latin typeface="Garamond"/>
              <a:ea typeface="Garamond"/>
              <a:cs typeface="Garamond"/>
              <a:sym typeface="Garamond"/>
            </a:endParaRPr>
          </a:p>
          <a:p>
            <a:pPr marL="1143000" lvl="2" indent="-214630" algn="l" rtl="0">
              <a:lnSpc>
                <a:spcPct val="90000"/>
              </a:lnSpc>
              <a:spcBef>
                <a:spcPts val="4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at </a:t>
            </a:r>
            <a:r>
              <a:rPr lang="en" sz="2000">
                <a:solidFill>
                  <a:srgbClr val="0000FF"/>
                </a:solidFill>
                <a:latin typeface="Garamond"/>
                <a:ea typeface="Garamond"/>
                <a:cs typeface="Garamond"/>
                <a:sym typeface="Garamond"/>
              </a:rPr>
              <a:t>Recite Night</a:t>
            </a:r>
            <a:r>
              <a:rPr lang="en" sz="2000">
                <a:solidFill>
                  <a:srgbClr val="000000"/>
                </a:solidFill>
                <a:latin typeface="Garamond"/>
                <a:ea typeface="Garamond"/>
                <a:cs typeface="Garamond"/>
                <a:sym typeface="Garamond"/>
              </a:rPr>
              <a:t> on December 7th.</a:t>
            </a:r>
            <a:endParaRPr sz="2000" baseline="30000">
              <a:solidFill>
                <a:srgbClr val="000000"/>
              </a:solidFill>
              <a:latin typeface="Calibri"/>
              <a:ea typeface="Calibri"/>
              <a:cs typeface="Calibri"/>
              <a:sym typeface="Calibri"/>
            </a:endParaRPr>
          </a:p>
          <a:p>
            <a:pPr marL="1143000" lvl="2" indent="-214630" algn="l" rtl="0">
              <a:lnSpc>
                <a:spcPct val="90000"/>
              </a:lnSpc>
              <a:spcBef>
                <a:spcPts val="4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at this year’s </a:t>
            </a:r>
            <a:r>
              <a:rPr lang="en" sz="2000">
                <a:solidFill>
                  <a:srgbClr val="0000FF"/>
                </a:solidFill>
                <a:latin typeface="Garamond"/>
                <a:ea typeface="Garamond"/>
                <a:cs typeface="Garamond"/>
                <a:sym typeface="Garamond"/>
              </a:rPr>
              <a:t>NEHS Poetry Slam</a:t>
            </a:r>
            <a:r>
              <a:rPr lang="en" sz="2000">
                <a:solidFill>
                  <a:srgbClr val="000000"/>
                </a:solidFill>
                <a:latin typeface="Garamond"/>
                <a:ea typeface="Garamond"/>
                <a:cs typeface="Garamond"/>
                <a:sym typeface="Garamond"/>
              </a:rPr>
              <a:t> on February 6th! </a:t>
            </a:r>
            <a:endParaRPr sz="2000">
              <a:solidFill>
                <a:srgbClr val="000000"/>
              </a:solidFill>
              <a:latin typeface="Calibri"/>
              <a:ea typeface="Calibri"/>
              <a:cs typeface="Calibri"/>
              <a:sym typeface="Calibri"/>
            </a:endParaRPr>
          </a:p>
          <a:p>
            <a:pPr marL="742950" lvl="1" indent="-248284" algn="l" rtl="0">
              <a:lnSpc>
                <a:spcPct val="90000"/>
              </a:lnSpc>
              <a:spcBef>
                <a:spcPts val="518"/>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Our school winner goes forward to compete at the state level</a:t>
            </a:r>
            <a:endParaRPr sz="2000">
              <a:solidFill>
                <a:srgbClr val="000000"/>
              </a:solidFill>
              <a:latin typeface="Calibri"/>
              <a:ea typeface="Calibri"/>
              <a:cs typeface="Calibri"/>
              <a:sym typeface="Calibri"/>
            </a:endParaRPr>
          </a:p>
          <a:p>
            <a:pPr marL="742950" lvl="1" indent="-248284" algn="l" rtl="0">
              <a:lnSpc>
                <a:spcPct val="90000"/>
              </a:lnSpc>
              <a:spcBef>
                <a:spcPts val="518"/>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Each winner at the state level will receive $200 and an all-expenses-paid trip with an adult chaperone to Washington, DC, to compete in the National Finals.</a:t>
            </a:r>
            <a:endParaRPr sz="2000">
              <a:solidFill>
                <a:srgbClr val="000000"/>
              </a:solidFill>
              <a:latin typeface="Calibri"/>
              <a:ea typeface="Calibri"/>
              <a:cs typeface="Calibri"/>
              <a:sym typeface="Calibri"/>
            </a:endParaRPr>
          </a:p>
          <a:p>
            <a:pPr marL="742950" lvl="1" indent="-248284" algn="l" rtl="0">
              <a:lnSpc>
                <a:spcPct val="90000"/>
              </a:lnSpc>
              <a:spcBef>
                <a:spcPts val="518"/>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The National POL finalist is awarded $20,000!</a:t>
            </a:r>
            <a:endParaRPr sz="2000">
              <a:solidFill>
                <a:srgbClr val="000000"/>
              </a:solidFill>
              <a:latin typeface="Calibri"/>
              <a:ea typeface="Calibri"/>
              <a:cs typeface="Calibri"/>
              <a:sym typeface="Calibri"/>
            </a:endParaRPr>
          </a:p>
          <a:p>
            <a:pPr marL="742950" lvl="1" indent="-248284" algn="l" rtl="0">
              <a:lnSpc>
                <a:spcPct val="90000"/>
              </a:lnSpc>
              <a:spcBef>
                <a:spcPts val="518"/>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Attend informational meeting in D203 during HR on Tues, 9/26</a:t>
            </a:r>
            <a:endParaRPr sz="2000">
              <a:solidFill>
                <a:srgbClr val="0000FF"/>
              </a:solidFill>
              <a:latin typeface="Calibri"/>
              <a:ea typeface="Calibri"/>
              <a:cs typeface="Calibri"/>
              <a:sym typeface="Calibri"/>
            </a:endParaRPr>
          </a:p>
        </p:txBody>
      </p:sp>
      <p:pic>
        <p:nvPicPr>
          <p:cNvPr id="180" name="Google Shape;180;p28" descr="POL2016_color.jpg"/>
          <p:cNvPicPr preferRelativeResize="0"/>
          <p:nvPr/>
        </p:nvPicPr>
        <p:blipFill rotWithShape="1">
          <a:blip r:embed="rId3">
            <a:alphaModFix/>
          </a:blip>
          <a:srcRect/>
          <a:stretch/>
        </p:blipFill>
        <p:spPr>
          <a:xfrm>
            <a:off x="471250" y="352948"/>
            <a:ext cx="2375100" cy="4302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a:off x="460950" y="713625"/>
            <a:ext cx="8222100" cy="76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a:latin typeface="Merriweather"/>
                <a:ea typeface="Merriweather"/>
                <a:cs typeface="Merriweather"/>
                <a:sym typeface="Merriweather"/>
              </a:rPr>
              <a:t>Recite Night!</a:t>
            </a:r>
            <a:endParaRPr sz="7200">
              <a:latin typeface="Merriweather"/>
              <a:ea typeface="Merriweather"/>
              <a:cs typeface="Merriweather"/>
              <a:sym typeface="Merriweather"/>
            </a:endParaRPr>
          </a:p>
        </p:txBody>
      </p:sp>
      <p:sp>
        <p:nvSpPr>
          <p:cNvPr id="186" name="Google Shape;186;p29"/>
          <p:cNvSpPr txBox="1">
            <a:spLocks noGrp="1"/>
          </p:cNvSpPr>
          <p:nvPr>
            <p:ph type="body" idx="1"/>
          </p:nvPr>
        </p:nvSpPr>
        <p:spPr>
          <a:xfrm>
            <a:off x="460950" y="1741325"/>
            <a:ext cx="8222100" cy="3173100"/>
          </a:xfrm>
          <a:prstGeom prst="rect">
            <a:avLst/>
          </a:prstGeom>
        </p:spPr>
        <p:txBody>
          <a:bodyPr spcFirstLastPara="1" wrap="square" lIns="91425" tIns="91425" rIns="91425" bIns="91425" anchor="t" anchorCtr="0">
            <a:noAutofit/>
          </a:bodyPr>
          <a:lstStyle/>
          <a:p>
            <a:pPr marL="342900" lvl="0" indent="-292100" algn="l" rtl="0">
              <a:lnSpc>
                <a:spcPct val="90000"/>
              </a:lnSpc>
              <a:spcBef>
                <a:spcPts val="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Opportunity to showcase student talent</a:t>
            </a:r>
            <a:endParaRPr sz="2400">
              <a:solidFill>
                <a:srgbClr val="000000"/>
              </a:solidFill>
              <a:latin typeface="Calibri"/>
              <a:ea typeface="Calibri"/>
              <a:cs typeface="Calibri"/>
              <a:sym typeface="Calibri"/>
            </a:endParaRPr>
          </a:p>
          <a:p>
            <a:pPr marL="342900" lvl="0" indent="-292100" algn="l" rtl="0">
              <a:lnSpc>
                <a:spcPct val="90000"/>
              </a:lnSpc>
              <a:spcBef>
                <a:spcPts val="640"/>
              </a:spcBef>
              <a:spcAft>
                <a:spcPts val="0"/>
              </a:spcAft>
              <a:buClr>
                <a:srgbClr val="0000FF"/>
              </a:buClr>
              <a:buSzPts val="2400"/>
              <a:buFont typeface="Arial"/>
              <a:buChar char="•"/>
            </a:pPr>
            <a:r>
              <a:rPr lang="en" sz="2400">
                <a:solidFill>
                  <a:srgbClr val="0000FF"/>
                </a:solidFill>
                <a:latin typeface="Garamond"/>
                <a:ea typeface="Garamond"/>
                <a:cs typeface="Garamond"/>
                <a:sym typeface="Garamond"/>
              </a:rPr>
              <a:t>December 7th, 2:15pm</a:t>
            </a:r>
            <a:endParaRPr sz="2400">
              <a:solidFill>
                <a:srgbClr val="0000FF"/>
              </a:solidFill>
              <a:latin typeface="Garamond"/>
              <a:ea typeface="Garamond"/>
              <a:cs typeface="Garamond"/>
              <a:sym typeface="Garamond"/>
            </a:endParaRPr>
          </a:p>
          <a:p>
            <a:pPr marL="342900" lvl="0" indent="-292100" algn="l" rtl="0">
              <a:lnSpc>
                <a:spcPct val="90000"/>
              </a:lnSpc>
              <a:spcBef>
                <a:spcPts val="64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Ms. Schwab’s room</a:t>
            </a:r>
            <a:endParaRPr sz="2400">
              <a:solidFill>
                <a:srgbClr val="000000"/>
              </a:solidFill>
              <a:latin typeface="Garamond"/>
              <a:ea typeface="Garamond"/>
              <a:cs typeface="Garamond"/>
              <a:sym typeface="Garamond"/>
            </a:endParaRPr>
          </a:p>
          <a:p>
            <a:pPr marL="342900" lvl="0" indent="-292100" algn="l" rtl="0">
              <a:lnSpc>
                <a:spcPct val="90000"/>
              </a:lnSpc>
              <a:spcBef>
                <a:spcPts val="64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Starry Night themed</a:t>
            </a:r>
            <a:endParaRPr sz="2400">
              <a:solidFill>
                <a:srgbClr val="000000"/>
              </a:solidFill>
              <a:latin typeface="Garamond"/>
              <a:ea typeface="Garamond"/>
              <a:cs typeface="Garamond"/>
              <a:sym typeface="Garamond"/>
            </a:endParaRPr>
          </a:p>
          <a:p>
            <a:pPr marL="342900" lvl="0" indent="-292100" algn="l" rtl="0">
              <a:lnSpc>
                <a:spcPct val="90000"/>
              </a:lnSpc>
              <a:spcBef>
                <a:spcPts val="64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Recitation only</a:t>
            </a:r>
            <a:endParaRPr sz="2400">
              <a:solidFill>
                <a:srgbClr val="000000"/>
              </a:solidFill>
              <a:latin typeface="Calibri"/>
              <a:ea typeface="Calibri"/>
              <a:cs typeface="Calibri"/>
              <a:sym typeface="Calibri"/>
            </a:endParaRPr>
          </a:p>
          <a:p>
            <a:pPr marL="742950" lvl="1" indent="-260350" algn="l" rtl="0">
              <a:lnSpc>
                <a:spcPct val="90000"/>
              </a:lnSpc>
              <a:spcBef>
                <a:spcPts val="56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published poetry, speeches, monologues, etc.</a:t>
            </a:r>
            <a:endParaRPr sz="2400">
              <a:solidFill>
                <a:srgbClr val="000000"/>
              </a:solidFill>
              <a:latin typeface="Calibri"/>
              <a:ea typeface="Calibri"/>
              <a:cs typeface="Calibri"/>
              <a:sym typeface="Calibri"/>
            </a:endParaRPr>
          </a:p>
          <a:p>
            <a:pPr marL="342900" lvl="0" indent="-292100" algn="l" rtl="0">
              <a:lnSpc>
                <a:spcPct val="90000"/>
              </a:lnSpc>
              <a:spcBef>
                <a:spcPts val="64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Good practice for </a:t>
            </a:r>
            <a:r>
              <a:rPr lang="en" sz="2400">
                <a:solidFill>
                  <a:srgbClr val="0000FF"/>
                </a:solidFill>
                <a:latin typeface="Garamond"/>
                <a:ea typeface="Garamond"/>
                <a:cs typeface="Garamond"/>
                <a:sym typeface="Garamond"/>
              </a:rPr>
              <a:t>Poetry Out Loud Competition</a:t>
            </a:r>
            <a:endParaRPr sz="2400">
              <a:solidFill>
                <a:srgbClr val="0000FF"/>
              </a:solidFill>
              <a:latin typeface="Calibri"/>
              <a:ea typeface="Calibri"/>
              <a:cs typeface="Calibri"/>
              <a:sym typeface="Calibri"/>
            </a:endParaRPr>
          </a:p>
          <a:p>
            <a:pPr marL="0" lvl="0" indent="0" algn="l" rtl="0">
              <a:spcBef>
                <a:spcPts val="0"/>
              </a:spcBef>
              <a:spcAft>
                <a:spcPts val="1600"/>
              </a:spcAft>
              <a:buNone/>
            </a:pPr>
            <a:endParaRPr/>
          </a:p>
        </p:txBody>
      </p:sp>
      <p:pic>
        <p:nvPicPr>
          <p:cNvPr id="187" name="Google Shape;187;p29"/>
          <p:cNvPicPr preferRelativeResize="0"/>
          <p:nvPr/>
        </p:nvPicPr>
        <p:blipFill>
          <a:blip r:embed="rId3">
            <a:alphaModFix/>
          </a:blip>
          <a:stretch>
            <a:fillRect/>
          </a:stretch>
        </p:blipFill>
        <p:spPr>
          <a:xfrm>
            <a:off x="6356775" y="1941688"/>
            <a:ext cx="3048012" cy="30480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Merriweather"/>
                <a:ea typeface="Merriweather"/>
                <a:cs typeface="Merriweather"/>
                <a:sym typeface="Merriweather"/>
              </a:rPr>
              <a:t>Annual NEHS 2019 Poetry Slam!</a:t>
            </a:r>
            <a:endParaRPr sz="3000">
              <a:latin typeface="Merriweather"/>
              <a:ea typeface="Merriweather"/>
              <a:cs typeface="Merriweather"/>
              <a:sym typeface="Merriweather"/>
            </a:endParaRPr>
          </a:p>
        </p:txBody>
      </p:sp>
      <p:sp>
        <p:nvSpPr>
          <p:cNvPr id="193" name="Google Shape;193;p30"/>
          <p:cNvSpPr txBox="1">
            <a:spLocks noGrp="1"/>
          </p:cNvSpPr>
          <p:nvPr>
            <p:ph type="body" idx="4294967295"/>
          </p:nvPr>
        </p:nvSpPr>
        <p:spPr>
          <a:xfrm>
            <a:off x="295600" y="674175"/>
            <a:ext cx="8694000" cy="2710200"/>
          </a:xfrm>
          <a:prstGeom prst="rect">
            <a:avLst/>
          </a:prstGeom>
        </p:spPr>
        <p:txBody>
          <a:bodyPr spcFirstLastPara="1" wrap="square" lIns="91425" tIns="91425" rIns="91425" bIns="91425" anchor="t" anchorCtr="0">
            <a:noAutofit/>
          </a:bodyPr>
          <a:lstStyle/>
          <a:p>
            <a:pPr marL="342900" lvl="0" indent="-297180" algn="l" rtl="0">
              <a:lnSpc>
                <a:spcPct val="90000"/>
              </a:lnSpc>
              <a:spcBef>
                <a:spcPts val="0"/>
              </a:spcBef>
              <a:spcAft>
                <a:spcPts val="0"/>
              </a:spcAft>
              <a:buClr>
                <a:srgbClr val="000000"/>
              </a:buClr>
              <a:buSzPts val="2000"/>
              <a:buFont typeface="Arial"/>
              <a:buChar char="•"/>
            </a:pPr>
            <a:r>
              <a:rPr lang="en" sz="2000" u="sng">
                <a:solidFill>
                  <a:srgbClr val="0000FF"/>
                </a:solidFill>
                <a:latin typeface="Garamond"/>
                <a:ea typeface="Garamond"/>
                <a:cs typeface="Garamond"/>
                <a:sym typeface="Garamond"/>
              </a:rPr>
              <a:t>February 6th</a:t>
            </a:r>
            <a:endParaRPr sz="2000" u="sng">
              <a:solidFill>
                <a:srgbClr val="000000"/>
              </a:solidFill>
              <a:latin typeface="Garamond"/>
              <a:ea typeface="Garamond"/>
              <a:cs typeface="Garamond"/>
              <a:sym typeface="Garamond"/>
            </a:endParaRPr>
          </a:p>
          <a:p>
            <a:pPr marL="742950" lvl="1" indent="-261619" algn="l" rtl="0">
              <a:lnSpc>
                <a:spcPct val="90000"/>
              </a:lnSpc>
              <a:spcBef>
                <a:spcPts val="476"/>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5:00-7:15 pm</a:t>
            </a:r>
            <a:endParaRPr sz="2000">
              <a:solidFill>
                <a:srgbClr val="000000"/>
              </a:solidFill>
              <a:latin typeface="Calibri"/>
              <a:ea typeface="Calibri"/>
              <a:cs typeface="Calibri"/>
              <a:sym typeface="Calibri"/>
            </a:endParaRPr>
          </a:p>
          <a:p>
            <a:pPr marL="742950" lvl="1" indent="-261619" algn="l" rtl="0">
              <a:lnSpc>
                <a:spcPct val="90000"/>
              </a:lnSpc>
              <a:spcBef>
                <a:spcPts val="476"/>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library auditorium</a:t>
            </a:r>
            <a:endParaRPr sz="2000">
              <a:solidFill>
                <a:srgbClr val="000000"/>
              </a:solidFill>
              <a:latin typeface="Calibri"/>
              <a:ea typeface="Calibri"/>
              <a:cs typeface="Calibri"/>
              <a:sym typeface="Calibri"/>
            </a:endParaRPr>
          </a:p>
          <a:p>
            <a:pPr marL="742950" lvl="1" indent="-261619" algn="l" rtl="0">
              <a:lnSpc>
                <a:spcPct val="90000"/>
              </a:lnSpc>
              <a:spcBef>
                <a:spcPts val="476"/>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save the date now!!!</a:t>
            </a:r>
            <a:endParaRPr sz="2000">
              <a:solidFill>
                <a:srgbClr val="000000"/>
              </a:solidFill>
              <a:latin typeface="Calibri"/>
              <a:ea typeface="Calibri"/>
              <a:cs typeface="Calibri"/>
              <a:sym typeface="Calibri"/>
            </a:endParaRPr>
          </a:p>
          <a:p>
            <a:pPr marL="342900" lvl="0" indent="-297180" algn="l" rtl="0">
              <a:lnSpc>
                <a:spcPct val="90000"/>
              </a:lnSpc>
              <a:spcBef>
                <a:spcPts val="5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Showcases originally written poetry readings/performances</a:t>
            </a:r>
            <a:endParaRPr sz="2000">
              <a:solidFill>
                <a:srgbClr val="000000"/>
              </a:solidFill>
              <a:latin typeface="Calibri"/>
              <a:ea typeface="Calibri"/>
              <a:cs typeface="Calibri"/>
              <a:sym typeface="Calibri"/>
            </a:endParaRPr>
          </a:p>
          <a:p>
            <a:pPr marL="342900" lvl="0" indent="-297180" algn="l" rtl="0">
              <a:lnSpc>
                <a:spcPct val="90000"/>
              </a:lnSpc>
              <a:spcBef>
                <a:spcPts val="5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Spoken word contest</a:t>
            </a:r>
            <a:endParaRPr sz="2000">
              <a:solidFill>
                <a:srgbClr val="000000"/>
              </a:solidFill>
              <a:latin typeface="Calibri"/>
              <a:ea typeface="Calibri"/>
              <a:cs typeface="Calibri"/>
              <a:sym typeface="Calibri"/>
            </a:endParaRPr>
          </a:p>
          <a:p>
            <a:pPr marL="342900" lvl="0" indent="-297180" algn="l" rtl="0">
              <a:lnSpc>
                <a:spcPct val="90000"/>
              </a:lnSpc>
              <a:spcBef>
                <a:spcPts val="5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Poetry Out Loud Recitation Competition</a:t>
            </a:r>
            <a:endParaRPr sz="2000">
              <a:solidFill>
                <a:srgbClr val="000000"/>
              </a:solidFill>
              <a:latin typeface="Calibri"/>
              <a:ea typeface="Calibri"/>
              <a:cs typeface="Calibri"/>
              <a:sym typeface="Calibri"/>
            </a:endParaRPr>
          </a:p>
          <a:p>
            <a:pPr marL="342900" lvl="0" indent="-297180" algn="l" rtl="0">
              <a:lnSpc>
                <a:spcPct val="90000"/>
              </a:lnSpc>
              <a:spcBef>
                <a:spcPts val="5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Announcement of Literary contest winners</a:t>
            </a:r>
            <a:endParaRPr sz="2000">
              <a:solidFill>
                <a:srgbClr val="000000"/>
              </a:solidFill>
              <a:latin typeface="Calibri"/>
              <a:ea typeface="Calibri"/>
              <a:cs typeface="Calibri"/>
              <a:sym typeface="Calibri"/>
            </a:endParaRPr>
          </a:p>
          <a:p>
            <a:pPr marL="342900" lvl="0" indent="-297180" algn="l" rtl="0">
              <a:lnSpc>
                <a:spcPct val="90000"/>
              </a:lnSpc>
              <a:spcBef>
                <a:spcPts val="544"/>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Participate!</a:t>
            </a:r>
            <a:endParaRPr sz="2000">
              <a:solidFill>
                <a:srgbClr val="000000"/>
              </a:solidFill>
              <a:latin typeface="Calibri"/>
              <a:ea typeface="Calibri"/>
              <a:cs typeface="Calibri"/>
              <a:sym typeface="Calibri"/>
            </a:endParaRPr>
          </a:p>
          <a:p>
            <a:pPr marL="742950" lvl="1" indent="-261619" algn="l" rtl="0">
              <a:lnSpc>
                <a:spcPct val="90000"/>
              </a:lnSpc>
              <a:spcBef>
                <a:spcPts val="476"/>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as performer</a:t>
            </a:r>
            <a:endParaRPr sz="2000">
              <a:solidFill>
                <a:srgbClr val="000000"/>
              </a:solidFill>
              <a:latin typeface="Calibri"/>
              <a:ea typeface="Calibri"/>
              <a:cs typeface="Calibri"/>
              <a:sym typeface="Calibri"/>
            </a:endParaRPr>
          </a:p>
          <a:p>
            <a:pPr marL="742950" lvl="1" indent="-261619" algn="l" rtl="0">
              <a:lnSpc>
                <a:spcPct val="90000"/>
              </a:lnSpc>
              <a:spcBef>
                <a:spcPts val="476"/>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as NEHS volunteer</a:t>
            </a:r>
            <a:endParaRPr sz="2000">
              <a:solidFill>
                <a:srgbClr val="000000"/>
              </a:solidFill>
              <a:latin typeface="Calibri"/>
              <a:ea typeface="Calibri"/>
              <a:cs typeface="Calibri"/>
              <a:sym typeface="Calibri"/>
            </a:endParaRPr>
          </a:p>
          <a:p>
            <a:pPr marL="742950" lvl="1" indent="-261619" algn="l" rtl="0">
              <a:lnSpc>
                <a:spcPct val="90000"/>
              </a:lnSpc>
              <a:spcBef>
                <a:spcPts val="476"/>
              </a:spcBef>
              <a:spcAft>
                <a:spcPts val="0"/>
              </a:spcAft>
              <a:buClr>
                <a:srgbClr val="000000"/>
              </a:buClr>
              <a:buSzPts val="2000"/>
              <a:buFont typeface="Arial"/>
              <a:buChar char="–"/>
            </a:pPr>
            <a:r>
              <a:rPr lang="en" sz="2000">
                <a:solidFill>
                  <a:srgbClr val="000000"/>
                </a:solidFill>
                <a:latin typeface="Garamond"/>
                <a:ea typeface="Garamond"/>
                <a:cs typeface="Garamond"/>
                <a:sym typeface="Garamond"/>
              </a:rPr>
              <a:t>Get NEHS hours!</a:t>
            </a:r>
            <a:endParaRPr sz="2000">
              <a:solidFill>
                <a:srgbClr val="000000"/>
              </a:solidFill>
              <a:latin typeface="Calibri"/>
              <a:ea typeface="Calibri"/>
              <a:cs typeface="Calibri"/>
              <a:sym typeface="Calibri"/>
            </a:endParaRPr>
          </a:p>
          <a:p>
            <a:pPr marL="0" lvl="0" indent="0" algn="l" rtl="0">
              <a:spcBef>
                <a:spcPts val="0"/>
              </a:spcBef>
              <a:spcAft>
                <a:spcPts val="1600"/>
              </a:spcAft>
              <a:buNone/>
            </a:pPr>
            <a:endParaRPr sz="2000"/>
          </a:p>
        </p:txBody>
      </p:sp>
      <p:pic>
        <p:nvPicPr>
          <p:cNvPr id="194" name="Google Shape;194;p30"/>
          <p:cNvPicPr preferRelativeResize="0"/>
          <p:nvPr/>
        </p:nvPicPr>
        <p:blipFill rotWithShape="1">
          <a:blip r:embed="rId3">
            <a:alphaModFix/>
          </a:blip>
          <a:srcRect r="8525"/>
          <a:stretch/>
        </p:blipFill>
        <p:spPr>
          <a:xfrm>
            <a:off x="6668250" y="1586400"/>
            <a:ext cx="2412826" cy="235964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127500" y="106100"/>
            <a:ext cx="6431700" cy="1327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latin typeface="Merriweather"/>
                <a:ea typeface="Merriweather"/>
                <a:cs typeface="Merriweather"/>
                <a:sym typeface="Merriweather"/>
              </a:rPr>
              <a:t>Induction Ceremony</a:t>
            </a:r>
            <a:endParaRPr sz="4000">
              <a:latin typeface="Merriweather"/>
              <a:ea typeface="Merriweather"/>
              <a:cs typeface="Merriweather"/>
              <a:sym typeface="Merriweather"/>
            </a:endParaRPr>
          </a:p>
          <a:p>
            <a:pPr marL="0" lvl="0" indent="0" algn="ctr" rtl="0">
              <a:spcBef>
                <a:spcPts val="0"/>
              </a:spcBef>
              <a:spcAft>
                <a:spcPts val="0"/>
              </a:spcAft>
              <a:buNone/>
            </a:pPr>
            <a:r>
              <a:rPr lang="en" sz="4000">
                <a:latin typeface="Merriweather"/>
                <a:ea typeface="Merriweather"/>
                <a:cs typeface="Merriweather"/>
                <a:sym typeface="Merriweather"/>
              </a:rPr>
              <a:t>for New Members</a:t>
            </a:r>
            <a:endParaRPr sz="4000">
              <a:latin typeface="Merriweather"/>
              <a:ea typeface="Merriweather"/>
              <a:cs typeface="Merriweather"/>
              <a:sym typeface="Merriweather"/>
            </a:endParaRPr>
          </a:p>
        </p:txBody>
      </p:sp>
      <p:sp>
        <p:nvSpPr>
          <p:cNvPr id="200" name="Google Shape;200;p31"/>
          <p:cNvSpPr txBox="1">
            <a:spLocks noGrp="1"/>
          </p:cNvSpPr>
          <p:nvPr>
            <p:ph type="body" idx="1"/>
          </p:nvPr>
        </p:nvSpPr>
        <p:spPr>
          <a:xfrm>
            <a:off x="127500" y="1891800"/>
            <a:ext cx="8619900" cy="3251700"/>
          </a:xfrm>
          <a:prstGeom prst="rect">
            <a:avLst/>
          </a:prstGeom>
        </p:spPr>
        <p:txBody>
          <a:bodyPr spcFirstLastPara="1" wrap="square" lIns="91425" tIns="91425" rIns="91425" bIns="91425" anchor="t" anchorCtr="0">
            <a:noAutofit/>
          </a:bodyPr>
          <a:lstStyle/>
          <a:p>
            <a:pPr marL="342900" lvl="0" indent="-311150" algn="l" rtl="0">
              <a:lnSpc>
                <a:spcPct val="90000"/>
              </a:lnSpc>
              <a:spcBef>
                <a:spcPts val="0"/>
              </a:spcBef>
              <a:spcAft>
                <a:spcPts val="0"/>
              </a:spcAft>
              <a:buClr>
                <a:srgbClr val="000000"/>
              </a:buClr>
              <a:buSzPts val="2700"/>
              <a:buFont typeface="Garamond"/>
              <a:buChar char="•"/>
            </a:pPr>
            <a:r>
              <a:rPr lang="en" sz="2700">
                <a:solidFill>
                  <a:srgbClr val="000000"/>
                </a:solidFill>
                <a:latin typeface="Garamond"/>
                <a:ea typeface="Garamond"/>
                <a:cs typeface="Garamond"/>
                <a:sym typeface="Garamond"/>
              </a:rPr>
              <a:t>Scheduled for </a:t>
            </a:r>
            <a:r>
              <a:rPr lang="en" sz="2700">
                <a:solidFill>
                  <a:srgbClr val="0000FF"/>
                </a:solidFill>
                <a:latin typeface="Garamond"/>
                <a:ea typeface="Garamond"/>
                <a:cs typeface="Garamond"/>
                <a:sym typeface="Garamond"/>
              </a:rPr>
              <a:t>March 13th at 5:30pm</a:t>
            </a:r>
            <a:endParaRPr sz="2700">
              <a:solidFill>
                <a:srgbClr val="000000"/>
              </a:solidFill>
              <a:latin typeface="Garamond"/>
              <a:ea typeface="Garamond"/>
              <a:cs typeface="Garamond"/>
              <a:sym typeface="Garamond"/>
            </a:endParaRPr>
          </a:p>
          <a:p>
            <a:pPr marL="342900" lvl="0" indent="0" algn="l" rtl="0">
              <a:lnSpc>
                <a:spcPct val="90000"/>
              </a:lnSpc>
              <a:spcBef>
                <a:spcPts val="0"/>
              </a:spcBef>
              <a:spcAft>
                <a:spcPts val="0"/>
              </a:spcAft>
              <a:buNone/>
            </a:pPr>
            <a:r>
              <a:rPr lang="en" sz="2700">
                <a:solidFill>
                  <a:srgbClr val="000000"/>
                </a:solidFill>
                <a:latin typeface="Garamond"/>
                <a:ea typeface="Garamond"/>
                <a:cs typeface="Garamond"/>
                <a:sym typeface="Garamond"/>
              </a:rPr>
              <a:t>in the library auditorium</a:t>
            </a:r>
            <a:endParaRPr sz="2700">
              <a:solidFill>
                <a:srgbClr val="000000"/>
              </a:solidFill>
              <a:latin typeface="Garamond"/>
              <a:ea typeface="Garamond"/>
              <a:cs typeface="Garamond"/>
              <a:sym typeface="Garamond"/>
            </a:endParaRPr>
          </a:p>
          <a:p>
            <a:pPr marL="342900" lvl="0" indent="-311150" algn="l" rtl="0">
              <a:lnSpc>
                <a:spcPct val="90000"/>
              </a:lnSpc>
              <a:spcBef>
                <a:spcPts val="640"/>
              </a:spcBef>
              <a:spcAft>
                <a:spcPts val="0"/>
              </a:spcAft>
              <a:buClr>
                <a:srgbClr val="000000"/>
              </a:buClr>
              <a:buSzPts val="2700"/>
              <a:buFont typeface="Arial"/>
              <a:buChar char="•"/>
            </a:pPr>
            <a:r>
              <a:rPr lang="en" sz="2700">
                <a:solidFill>
                  <a:srgbClr val="000000"/>
                </a:solidFill>
                <a:latin typeface="Garamond"/>
                <a:ea typeface="Garamond"/>
                <a:cs typeface="Garamond"/>
                <a:sym typeface="Garamond"/>
              </a:rPr>
              <a:t>Induction ceremony invitations will be sent to inductees who have completed at least </a:t>
            </a:r>
            <a:r>
              <a:rPr lang="en" sz="2700">
                <a:solidFill>
                  <a:srgbClr val="0000FF"/>
                </a:solidFill>
                <a:latin typeface="Garamond"/>
                <a:ea typeface="Garamond"/>
                <a:cs typeface="Garamond"/>
                <a:sym typeface="Garamond"/>
              </a:rPr>
              <a:t>12</a:t>
            </a:r>
            <a:r>
              <a:rPr lang="en" sz="2700">
                <a:solidFill>
                  <a:srgbClr val="000000"/>
                </a:solidFill>
                <a:latin typeface="Garamond"/>
                <a:ea typeface="Garamond"/>
                <a:cs typeface="Garamond"/>
                <a:sym typeface="Garamond"/>
              </a:rPr>
              <a:t> of their </a:t>
            </a:r>
            <a:r>
              <a:rPr lang="en" sz="2700">
                <a:solidFill>
                  <a:srgbClr val="0000FF"/>
                </a:solidFill>
                <a:latin typeface="Garamond"/>
                <a:ea typeface="Garamond"/>
                <a:cs typeface="Garamond"/>
                <a:sym typeface="Garamond"/>
              </a:rPr>
              <a:t>15</a:t>
            </a:r>
            <a:r>
              <a:rPr lang="en" sz="2700">
                <a:solidFill>
                  <a:srgbClr val="000000"/>
                </a:solidFill>
                <a:latin typeface="Garamond"/>
                <a:ea typeface="Garamond"/>
                <a:cs typeface="Garamond"/>
                <a:sym typeface="Garamond"/>
              </a:rPr>
              <a:t> NEHS required volunteer hours by </a:t>
            </a:r>
            <a:r>
              <a:rPr lang="en" sz="2700" b="1">
                <a:solidFill>
                  <a:srgbClr val="000000"/>
                </a:solidFill>
                <a:latin typeface="Garamond"/>
                <a:ea typeface="Garamond"/>
                <a:cs typeface="Garamond"/>
                <a:sym typeface="Garamond"/>
              </a:rPr>
              <a:t>February.</a:t>
            </a:r>
            <a:endParaRPr sz="2700" b="1">
              <a:solidFill>
                <a:srgbClr val="000000"/>
              </a:solidFill>
              <a:latin typeface="Garamond"/>
              <a:ea typeface="Garamond"/>
              <a:cs typeface="Garamond"/>
              <a:sym typeface="Garamond"/>
            </a:endParaRPr>
          </a:p>
          <a:p>
            <a:pPr marL="342900" lvl="0" indent="-311150" algn="l" rtl="0">
              <a:lnSpc>
                <a:spcPct val="90000"/>
              </a:lnSpc>
              <a:spcBef>
                <a:spcPts val="640"/>
              </a:spcBef>
              <a:spcAft>
                <a:spcPts val="0"/>
              </a:spcAft>
              <a:buClr>
                <a:srgbClr val="000000"/>
              </a:buClr>
              <a:buSzPts val="2700"/>
              <a:buFont typeface="Garamond"/>
              <a:buChar char="•"/>
            </a:pPr>
            <a:r>
              <a:rPr lang="en" sz="2700">
                <a:solidFill>
                  <a:srgbClr val="000000"/>
                </a:solidFill>
                <a:latin typeface="Garamond"/>
                <a:ea typeface="Garamond"/>
                <a:cs typeface="Garamond"/>
                <a:sym typeface="Garamond"/>
              </a:rPr>
              <a:t>Ceremony attended only by new inductees and Officers</a:t>
            </a:r>
            <a:endParaRPr sz="2700">
              <a:solidFill>
                <a:srgbClr val="000000"/>
              </a:solidFill>
              <a:latin typeface="Garamond"/>
              <a:ea typeface="Garamond"/>
              <a:cs typeface="Garamond"/>
              <a:sym typeface="Garamond"/>
            </a:endParaRPr>
          </a:p>
          <a:p>
            <a:pPr marL="0" lvl="0" indent="0" algn="l" rtl="0">
              <a:spcBef>
                <a:spcPts val="0"/>
              </a:spcBef>
              <a:spcAft>
                <a:spcPts val="1600"/>
              </a:spcAft>
              <a:buNone/>
            </a:pPr>
            <a:endParaRPr/>
          </a:p>
        </p:txBody>
      </p:sp>
      <p:pic>
        <p:nvPicPr>
          <p:cNvPr id="201" name="Google Shape;201;p31"/>
          <p:cNvPicPr preferRelativeResize="0"/>
          <p:nvPr/>
        </p:nvPicPr>
        <p:blipFill>
          <a:blip r:embed="rId3">
            <a:alphaModFix/>
          </a:blip>
          <a:stretch>
            <a:fillRect/>
          </a:stretch>
        </p:blipFill>
        <p:spPr>
          <a:xfrm>
            <a:off x="6475000" y="238800"/>
            <a:ext cx="2417700" cy="2417700"/>
          </a:xfrm>
          <a:prstGeom prst="rect">
            <a:avLst/>
          </a:prstGeom>
          <a:noFill/>
          <a:ln w="9525" cap="flat" cmpd="sng">
            <a:solidFill>
              <a:srgbClr val="0000FF"/>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2"/>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Merriweather"/>
                <a:ea typeface="Merriweather"/>
                <a:cs typeface="Merriweather"/>
                <a:sym typeface="Merriweather"/>
              </a:rPr>
              <a:t>Poem in your Pocket Day: April 25th</a:t>
            </a:r>
            <a:endParaRPr sz="3000">
              <a:latin typeface="Merriweather"/>
              <a:ea typeface="Merriweather"/>
              <a:cs typeface="Merriweather"/>
              <a:sym typeface="Merriweather"/>
            </a:endParaRPr>
          </a:p>
        </p:txBody>
      </p:sp>
      <p:sp>
        <p:nvSpPr>
          <p:cNvPr id="207" name="Google Shape;207;p32"/>
          <p:cNvSpPr txBox="1"/>
          <p:nvPr/>
        </p:nvSpPr>
        <p:spPr>
          <a:xfrm>
            <a:off x="3851475" y="683425"/>
            <a:ext cx="4930500" cy="3000000"/>
          </a:xfrm>
          <a:prstGeom prst="rect">
            <a:avLst/>
          </a:prstGeom>
          <a:noFill/>
          <a:ln>
            <a:noFill/>
          </a:ln>
        </p:spPr>
        <p:txBody>
          <a:bodyPr spcFirstLastPara="1" wrap="square" lIns="91425" tIns="91425" rIns="91425" bIns="91425" anchor="ctr" anchorCtr="0">
            <a:noAutofit/>
          </a:bodyPr>
          <a:lstStyle/>
          <a:p>
            <a:pPr marL="457200" lvl="0" indent="-342900" algn="l" rtl="0">
              <a:spcBef>
                <a:spcPts val="640"/>
              </a:spcBef>
              <a:spcAft>
                <a:spcPts val="0"/>
              </a:spcAft>
              <a:buSzPts val="1800"/>
              <a:buFont typeface="Garamond"/>
              <a:buChar char="★"/>
            </a:pPr>
            <a:r>
              <a:rPr lang="en" sz="1800">
                <a:latin typeface="Garamond"/>
                <a:ea typeface="Garamond"/>
                <a:cs typeface="Garamond"/>
                <a:sym typeface="Garamond"/>
              </a:rPr>
              <a:t>“Every April, on Poem in Your Pocket Day, people celebrate by selecting a poem, carrying it with them, and sharing it with others throughout the day at schools, bookstores, libraries, parks, workplaces, and on Twitter using the hashtag #pocketpoem” (poets.org).</a:t>
            </a:r>
            <a:endParaRPr sz="1800">
              <a:latin typeface="Garamond"/>
              <a:ea typeface="Garamond"/>
              <a:cs typeface="Garamond"/>
              <a:sym typeface="Garamond"/>
            </a:endParaRPr>
          </a:p>
          <a:p>
            <a:pPr marL="457200" lvl="0" indent="-342900" algn="l" rtl="0">
              <a:spcBef>
                <a:spcPts val="0"/>
              </a:spcBef>
              <a:spcAft>
                <a:spcPts val="0"/>
              </a:spcAft>
              <a:buSzPts val="1800"/>
              <a:buFont typeface="Garamond"/>
              <a:buChar char="★"/>
            </a:pPr>
            <a:r>
              <a:rPr lang="en" sz="1800">
                <a:latin typeface="Garamond"/>
                <a:ea typeface="Garamond"/>
                <a:cs typeface="Garamond"/>
                <a:sym typeface="Garamond"/>
              </a:rPr>
              <a:t>began in 2002 to celebrate New York City’s National Poetry Month celebration</a:t>
            </a:r>
            <a:endParaRPr sz="1800">
              <a:latin typeface="Garamond"/>
              <a:ea typeface="Garamond"/>
              <a:cs typeface="Garamond"/>
              <a:sym typeface="Garamond"/>
            </a:endParaRPr>
          </a:p>
          <a:p>
            <a:pPr marL="457200" lvl="0" indent="-342900" algn="l" rtl="0">
              <a:spcBef>
                <a:spcPts val="0"/>
              </a:spcBef>
              <a:spcAft>
                <a:spcPts val="0"/>
              </a:spcAft>
              <a:buSzPts val="1800"/>
              <a:buFont typeface="Garamond"/>
              <a:buChar char="★"/>
            </a:pPr>
            <a:r>
              <a:rPr lang="en" sz="1800">
                <a:latin typeface="Garamond"/>
                <a:ea typeface="Garamond"/>
                <a:cs typeface="Garamond"/>
                <a:sym typeface="Garamond"/>
              </a:rPr>
              <a:t>in 2008 expanded to all 50 states by Academy of American Poets</a:t>
            </a:r>
            <a:endParaRPr sz="1800">
              <a:latin typeface="Calibri"/>
              <a:ea typeface="Calibri"/>
              <a:cs typeface="Calibri"/>
              <a:sym typeface="Calibri"/>
            </a:endParaRPr>
          </a:p>
        </p:txBody>
      </p:sp>
      <p:pic>
        <p:nvPicPr>
          <p:cNvPr id="208" name="Google Shape;208;p32" descr="poeminyourpocket.jpg"/>
          <p:cNvPicPr preferRelativeResize="0"/>
          <p:nvPr/>
        </p:nvPicPr>
        <p:blipFill>
          <a:blip r:embed="rId3">
            <a:alphaModFix/>
          </a:blip>
          <a:stretch>
            <a:fillRect/>
          </a:stretch>
        </p:blipFill>
        <p:spPr>
          <a:xfrm>
            <a:off x="787550" y="810675"/>
            <a:ext cx="2812550" cy="2812550"/>
          </a:xfrm>
          <a:prstGeom prst="rect">
            <a:avLst/>
          </a:prstGeom>
          <a:noFill/>
          <a:ln>
            <a:noFill/>
          </a:ln>
        </p:spPr>
      </p:pic>
      <p:sp>
        <p:nvSpPr>
          <p:cNvPr id="209" name="Google Shape;209;p32"/>
          <p:cNvSpPr txBox="1"/>
          <p:nvPr/>
        </p:nvSpPr>
        <p:spPr>
          <a:xfrm>
            <a:off x="318325" y="3479825"/>
            <a:ext cx="8661900" cy="1568700"/>
          </a:xfrm>
          <a:prstGeom prst="rect">
            <a:avLst/>
          </a:prstGeom>
          <a:noFill/>
          <a:ln>
            <a:noFill/>
          </a:ln>
        </p:spPr>
        <p:txBody>
          <a:bodyPr spcFirstLastPara="1" wrap="square" lIns="91425" tIns="91425" rIns="91425" bIns="91425" anchor="t" anchorCtr="0">
            <a:noAutofit/>
          </a:bodyPr>
          <a:lstStyle/>
          <a:p>
            <a:pPr marL="457200" lvl="0" indent="-342900" algn="l" rtl="0">
              <a:spcBef>
                <a:spcPts val="640"/>
              </a:spcBef>
              <a:spcAft>
                <a:spcPts val="0"/>
              </a:spcAft>
              <a:buSzPts val="1800"/>
              <a:buFont typeface="Garamond"/>
              <a:buChar char="★"/>
            </a:pPr>
            <a:r>
              <a:rPr lang="en" sz="1800">
                <a:latin typeface="Garamond"/>
                <a:ea typeface="Garamond"/>
                <a:cs typeface="Garamond"/>
                <a:sym typeface="Garamond"/>
              </a:rPr>
              <a:t>Pines Charter NEHS will participate! YOU can contribute by…</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coming in to D203 to prepare scrolls of poems during spring semester.</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preparing poem scrolls at home (email </a:t>
            </a:r>
            <a:r>
              <a:rPr lang="en" sz="1800" u="sng">
                <a:solidFill>
                  <a:srgbClr val="0000FF"/>
                </a:solidFill>
                <a:latin typeface="Garamond"/>
                <a:ea typeface="Garamond"/>
                <a:cs typeface="Garamond"/>
                <a:sym typeface="Garamond"/>
                <a:hlinkClick r:id="rId4"/>
              </a:rPr>
              <a:t>pinescharternehs@gmail.com</a:t>
            </a:r>
            <a:r>
              <a:rPr lang="en" sz="1800">
                <a:latin typeface="Garamond"/>
                <a:ea typeface="Garamond"/>
                <a:cs typeface="Garamond"/>
                <a:sym typeface="Garamond"/>
              </a:rPr>
              <a:t>  for details)</a:t>
            </a:r>
            <a:endParaRPr sz="1800">
              <a:latin typeface="Garamond"/>
              <a:ea typeface="Garamond"/>
              <a:cs typeface="Garamond"/>
              <a:sym typeface="Garamond"/>
            </a:endParaRPr>
          </a:p>
          <a:p>
            <a:pPr marL="914400" lvl="1" indent="-342900" algn="l" rtl="0">
              <a:spcBef>
                <a:spcPts val="0"/>
              </a:spcBef>
              <a:spcAft>
                <a:spcPts val="0"/>
              </a:spcAft>
              <a:buSzPts val="1800"/>
              <a:buFont typeface="Garamond"/>
              <a:buChar char="○"/>
            </a:pPr>
            <a:r>
              <a:rPr lang="en" sz="1800">
                <a:latin typeface="Garamond"/>
                <a:ea typeface="Garamond"/>
                <a:cs typeface="Garamond"/>
                <a:sym typeface="Garamond"/>
              </a:rPr>
              <a:t>distributing poems on April 25th</a:t>
            </a:r>
            <a:endParaRPr sz="1800">
              <a:latin typeface="Calibri"/>
              <a:ea typeface="Calibri"/>
              <a:cs typeface="Calibri"/>
              <a:sym typeface="Calibri"/>
            </a:endParaRPr>
          </a:p>
          <a:p>
            <a:pPr marL="0" lvl="0" indent="0" algn="l" rtl="0">
              <a:spcBef>
                <a:spcPts val="0"/>
              </a:spcBef>
              <a:spcAft>
                <a:spcPts val="0"/>
              </a:spcAft>
              <a:buNone/>
            </a:pP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3"/>
          <p:cNvSpPr txBox="1">
            <a:spLocks noGrp="1"/>
          </p:cNvSpPr>
          <p:nvPr>
            <p:ph type="title"/>
          </p:nvPr>
        </p:nvSpPr>
        <p:spPr>
          <a:xfrm>
            <a:off x="136825" y="215025"/>
            <a:ext cx="8222100" cy="128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Merriweather"/>
                <a:ea typeface="Merriweather"/>
                <a:cs typeface="Merriweather"/>
                <a:sym typeface="Merriweather"/>
              </a:rPr>
              <a:t>Interested in participating in</a:t>
            </a:r>
            <a:endParaRPr>
              <a:latin typeface="Merriweather"/>
              <a:ea typeface="Merriweather"/>
              <a:cs typeface="Merriweather"/>
              <a:sym typeface="Merriweather"/>
            </a:endParaRPr>
          </a:p>
          <a:p>
            <a:pPr marL="0" lvl="0" indent="0" algn="l" rtl="0">
              <a:spcBef>
                <a:spcPts val="0"/>
              </a:spcBef>
              <a:spcAft>
                <a:spcPts val="0"/>
              </a:spcAft>
              <a:buNone/>
            </a:pPr>
            <a:r>
              <a:rPr lang="en">
                <a:latin typeface="Merriweather"/>
                <a:ea typeface="Merriweather"/>
                <a:cs typeface="Merriweather"/>
                <a:sym typeface="Merriweather"/>
              </a:rPr>
              <a:t>an Elephant Book Exchange?</a:t>
            </a:r>
            <a:endParaRPr>
              <a:latin typeface="Merriweather"/>
              <a:ea typeface="Merriweather"/>
              <a:cs typeface="Merriweather"/>
              <a:sym typeface="Merriweather"/>
            </a:endParaRPr>
          </a:p>
        </p:txBody>
      </p:sp>
      <p:sp>
        <p:nvSpPr>
          <p:cNvPr id="215" name="Google Shape;215;p33"/>
          <p:cNvSpPr txBox="1">
            <a:spLocks noGrp="1"/>
          </p:cNvSpPr>
          <p:nvPr>
            <p:ph type="body" idx="1"/>
          </p:nvPr>
        </p:nvSpPr>
        <p:spPr>
          <a:xfrm>
            <a:off x="460950" y="1749100"/>
            <a:ext cx="8222100" cy="3190500"/>
          </a:xfrm>
          <a:prstGeom prst="rect">
            <a:avLst/>
          </a:prstGeom>
        </p:spPr>
        <p:txBody>
          <a:bodyPr spcFirstLastPara="1" wrap="square" lIns="91425" tIns="91425" rIns="91425" bIns="91425" anchor="t" anchorCtr="0">
            <a:noAutofit/>
          </a:bodyPr>
          <a:lstStyle/>
          <a:p>
            <a:pPr marL="457200" lvl="0" indent="-368300" algn="l" rtl="0">
              <a:lnSpc>
                <a:spcPct val="100000"/>
              </a:lnSpc>
              <a:spcBef>
                <a:spcPts val="64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Would be open to the whole school </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Holiday themed</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submit a new book and receive a new book</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Each book would be wrapped but have a short synopsis on the front </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On the day of the exchange, everyone is given a number and would have an opportunity to pick a new book</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Similar rules to elephant gift exchange</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00"/>
              </a:buClr>
              <a:buSzPts val="2200"/>
              <a:buFont typeface="Garamond"/>
              <a:buChar char="•"/>
            </a:pPr>
            <a:r>
              <a:rPr lang="en" sz="2200">
                <a:solidFill>
                  <a:srgbClr val="000000"/>
                </a:solidFill>
                <a:latin typeface="Garamond"/>
                <a:ea typeface="Garamond"/>
                <a:cs typeface="Garamond"/>
                <a:sym typeface="Garamond"/>
              </a:rPr>
              <a:t>Refreshments would be provided </a:t>
            </a:r>
            <a:endParaRPr sz="2200">
              <a:solidFill>
                <a:srgbClr val="000000"/>
              </a:solidFill>
              <a:latin typeface="Garamond"/>
              <a:ea typeface="Garamond"/>
              <a:cs typeface="Garamond"/>
              <a:sym typeface="Garamond"/>
            </a:endParaRPr>
          </a:p>
          <a:p>
            <a:pPr marL="457200" lvl="0" indent="-368300" algn="l" rtl="0">
              <a:lnSpc>
                <a:spcPct val="100000"/>
              </a:lnSpc>
              <a:spcBef>
                <a:spcPts val="0"/>
              </a:spcBef>
              <a:spcAft>
                <a:spcPts val="0"/>
              </a:spcAft>
              <a:buClr>
                <a:srgbClr val="0000FF"/>
              </a:buClr>
              <a:buSzPts val="2200"/>
              <a:buFont typeface="Garamond"/>
              <a:buChar char="•"/>
            </a:pPr>
            <a:r>
              <a:rPr lang="en" sz="2200">
                <a:solidFill>
                  <a:srgbClr val="0000FF"/>
                </a:solidFill>
                <a:latin typeface="Garamond"/>
                <a:ea typeface="Garamond"/>
                <a:cs typeface="Garamond"/>
                <a:sym typeface="Garamond"/>
              </a:rPr>
              <a:t>December 14th/16th?</a:t>
            </a:r>
            <a:endParaRPr sz="2200">
              <a:solidFill>
                <a:srgbClr val="0000FF"/>
              </a:solidFill>
              <a:latin typeface="Garamond"/>
              <a:ea typeface="Garamond"/>
              <a:cs typeface="Garamond"/>
              <a:sym typeface="Garamond"/>
            </a:endParaRPr>
          </a:p>
          <a:p>
            <a:pPr marL="0" lvl="0" indent="0" algn="l" rtl="0">
              <a:spcBef>
                <a:spcPts val="0"/>
              </a:spcBef>
              <a:spcAft>
                <a:spcPts val="1600"/>
              </a:spcAft>
              <a:buNone/>
            </a:pPr>
            <a:endParaRPr sz="2400"/>
          </a:p>
        </p:txBody>
      </p:sp>
      <p:pic>
        <p:nvPicPr>
          <p:cNvPr id="216" name="Google Shape;216;p33"/>
          <p:cNvPicPr preferRelativeResize="0"/>
          <p:nvPr/>
        </p:nvPicPr>
        <p:blipFill>
          <a:blip r:embed="rId3">
            <a:alphaModFix/>
          </a:blip>
          <a:stretch>
            <a:fillRect/>
          </a:stretch>
        </p:blipFill>
        <p:spPr>
          <a:xfrm>
            <a:off x="6311870" y="391475"/>
            <a:ext cx="2578425" cy="1002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4"/>
          <p:cNvSpPr txBox="1">
            <a:spLocks noGrp="1"/>
          </p:cNvSpPr>
          <p:nvPr>
            <p:ph type="title"/>
          </p:nvPr>
        </p:nvSpPr>
        <p:spPr>
          <a:xfrm>
            <a:off x="2167075" y="284363"/>
            <a:ext cx="6792000" cy="1099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Merriweather"/>
                <a:ea typeface="Merriweather"/>
                <a:cs typeface="Merriweather"/>
                <a:sym typeface="Merriweather"/>
              </a:rPr>
              <a:t>Senior Send Off</a:t>
            </a:r>
            <a:endParaRPr sz="6000">
              <a:latin typeface="Merriweather"/>
              <a:ea typeface="Merriweather"/>
              <a:cs typeface="Merriweather"/>
              <a:sym typeface="Merriweather"/>
            </a:endParaRPr>
          </a:p>
        </p:txBody>
      </p:sp>
      <p:sp>
        <p:nvSpPr>
          <p:cNvPr id="222" name="Google Shape;222;p34"/>
          <p:cNvSpPr txBox="1">
            <a:spLocks noGrp="1"/>
          </p:cNvSpPr>
          <p:nvPr>
            <p:ph type="body" idx="1"/>
          </p:nvPr>
        </p:nvSpPr>
        <p:spPr>
          <a:xfrm>
            <a:off x="136450" y="1776775"/>
            <a:ext cx="8222100" cy="2710200"/>
          </a:xfrm>
          <a:prstGeom prst="rect">
            <a:avLst/>
          </a:prstGeom>
        </p:spPr>
        <p:txBody>
          <a:bodyPr spcFirstLastPara="1" wrap="square" lIns="91425" tIns="91425" rIns="91425" bIns="91425" anchor="t" anchorCtr="0">
            <a:noAutofit/>
          </a:bodyPr>
          <a:lstStyle/>
          <a:p>
            <a:pPr marL="342900" lvl="0" indent="-292100" algn="l" rtl="0">
              <a:lnSpc>
                <a:spcPct val="90000"/>
              </a:lnSpc>
              <a:spcBef>
                <a:spcPts val="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Date TBH</a:t>
            </a:r>
            <a:r>
              <a:rPr lang="en" sz="2400">
                <a:solidFill>
                  <a:srgbClr val="0000FF"/>
                </a:solidFill>
                <a:latin typeface="Garamond"/>
                <a:ea typeface="Garamond"/>
                <a:cs typeface="Garamond"/>
                <a:sym typeface="Garamond"/>
              </a:rPr>
              <a:t> at 5:30pm</a:t>
            </a:r>
            <a:r>
              <a:rPr lang="en" sz="2400">
                <a:solidFill>
                  <a:srgbClr val="000000"/>
                </a:solidFill>
                <a:latin typeface="Garamond"/>
                <a:ea typeface="Garamond"/>
                <a:cs typeface="Garamond"/>
                <a:sym typeface="Garamond"/>
              </a:rPr>
              <a:t> in Ms. Phelps’ room D203</a:t>
            </a:r>
            <a:endParaRPr sz="2400">
              <a:solidFill>
                <a:srgbClr val="000000"/>
              </a:solidFill>
              <a:latin typeface="Calibri"/>
              <a:ea typeface="Calibri"/>
              <a:cs typeface="Calibri"/>
              <a:sym typeface="Calibri"/>
            </a:endParaRPr>
          </a:p>
          <a:p>
            <a:pPr marL="342900" lvl="0" indent="-292100" algn="l" rtl="0">
              <a:lnSpc>
                <a:spcPct val="90000"/>
              </a:lnSpc>
              <a:spcBef>
                <a:spcPts val="64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Invitations will be sent to seniors who have completed met their NEHS volunteer hour requirements.</a:t>
            </a:r>
            <a:endParaRPr sz="2400">
              <a:solidFill>
                <a:srgbClr val="000000"/>
              </a:solidFill>
              <a:latin typeface="Garamond"/>
              <a:ea typeface="Garamond"/>
              <a:cs typeface="Garamond"/>
              <a:sym typeface="Garamond"/>
            </a:endParaRPr>
          </a:p>
          <a:p>
            <a:pPr marL="342900" lvl="0" indent="-292100" algn="l" rtl="0">
              <a:lnSpc>
                <a:spcPct val="90000"/>
              </a:lnSpc>
              <a:spcBef>
                <a:spcPts val="640"/>
              </a:spcBef>
              <a:spcAft>
                <a:spcPts val="0"/>
              </a:spcAft>
              <a:buClr>
                <a:srgbClr val="000000"/>
              </a:buClr>
              <a:buSzPts val="2400"/>
              <a:buFont typeface="Garamond"/>
              <a:buChar char="•"/>
            </a:pPr>
            <a:r>
              <a:rPr lang="en" sz="2400">
                <a:solidFill>
                  <a:srgbClr val="000000"/>
                </a:solidFill>
                <a:latin typeface="Garamond"/>
                <a:ea typeface="Garamond"/>
                <a:cs typeface="Garamond"/>
                <a:sym typeface="Garamond"/>
              </a:rPr>
              <a:t>Senior cords will be presented!</a:t>
            </a:r>
            <a:endParaRPr sz="2400">
              <a:solidFill>
                <a:srgbClr val="000000"/>
              </a:solidFill>
              <a:latin typeface="Garamond"/>
              <a:ea typeface="Garamond"/>
              <a:cs typeface="Garamond"/>
              <a:sym typeface="Garamond"/>
            </a:endParaRPr>
          </a:p>
          <a:p>
            <a:pPr marL="342900" lvl="0" indent="-292100" algn="l" rtl="0">
              <a:lnSpc>
                <a:spcPct val="90000"/>
              </a:lnSpc>
              <a:spcBef>
                <a:spcPts val="640"/>
              </a:spcBef>
              <a:spcAft>
                <a:spcPts val="0"/>
              </a:spcAft>
              <a:buClr>
                <a:srgbClr val="000000"/>
              </a:buClr>
              <a:buSzPts val="2400"/>
              <a:buFont typeface="Arial"/>
              <a:buChar char="•"/>
            </a:pPr>
            <a:r>
              <a:rPr lang="en" sz="2400">
                <a:solidFill>
                  <a:srgbClr val="000000"/>
                </a:solidFill>
                <a:latin typeface="Garamond"/>
                <a:ea typeface="Garamond"/>
                <a:cs typeface="Garamond"/>
                <a:sym typeface="Garamond"/>
              </a:rPr>
              <a:t>Ceremony attended only by seniors and Officers</a:t>
            </a:r>
            <a:endParaRPr sz="2400">
              <a:solidFill>
                <a:srgbClr val="000000"/>
              </a:solidFill>
              <a:latin typeface="Calibri"/>
              <a:ea typeface="Calibri"/>
              <a:cs typeface="Calibri"/>
              <a:sym typeface="Calibri"/>
            </a:endParaRPr>
          </a:p>
          <a:p>
            <a:pPr marL="0" lvl="0" indent="0" algn="l" rtl="0">
              <a:spcBef>
                <a:spcPts val="0"/>
              </a:spcBef>
              <a:spcAft>
                <a:spcPts val="1600"/>
              </a:spcAft>
              <a:buNone/>
            </a:pPr>
            <a:endParaRPr/>
          </a:p>
        </p:txBody>
      </p:sp>
      <p:pic>
        <p:nvPicPr>
          <p:cNvPr id="223" name="Google Shape;223;p34"/>
          <p:cNvPicPr preferRelativeResize="0"/>
          <p:nvPr/>
        </p:nvPicPr>
        <p:blipFill>
          <a:blip r:embed="rId3">
            <a:alphaModFix/>
          </a:blip>
          <a:stretch>
            <a:fillRect/>
          </a:stretch>
        </p:blipFill>
        <p:spPr>
          <a:xfrm>
            <a:off x="658800" y="146825"/>
            <a:ext cx="1374250" cy="1374275"/>
          </a:xfrm>
          <a:prstGeom prst="rect">
            <a:avLst/>
          </a:prstGeom>
          <a:noFill/>
          <a:ln w="38100" cap="flat" cmpd="sng">
            <a:solidFill>
              <a:schemeClr val="accent6"/>
            </a:solidFill>
            <a:prstDash val="solid"/>
            <a:round/>
            <a:headEnd type="none" w="sm" len="sm"/>
            <a:tailEnd type="none" w="sm" len="sm"/>
          </a:ln>
        </p:spPr>
      </p:pic>
      <p:pic>
        <p:nvPicPr>
          <p:cNvPr id="224" name="Google Shape;224;p34"/>
          <p:cNvPicPr preferRelativeResize="0"/>
          <p:nvPr/>
        </p:nvPicPr>
        <p:blipFill>
          <a:blip r:embed="rId4">
            <a:alphaModFix/>
          </a:blip>
          <a:stretch>
            <a:fillRect/>
          </a:stretch>
        </p:blipFill>
        <p:spPr>
          <a:xfrm>
            <a:off x="6383875" y="2889050"/>
            <a:ext cx="2599350" cy="1949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5"/>
          <p:cNvSpPr txBox="1">
            <a:spLocks noGrp="1"/>
          </p:cNvSpPr>
          <p:nvPr>
            <p:ph type="title"/>
          </p:nvPr>
        </p:nvSpPr>
        <p:spPr>
          <a:xfrm>
            <a:off x="645250" y="338388"/>
            <a:ext cx="5930700" cy="1082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Merriweather"/>
                <a:ea typeface="Merriweather"/>
                <a:cs typeface="Merriweather"/>
                <a:sym typeface="Merriweather"/>
              </a:rPr>
              <a:t>Reminders...</a:t>
            </a:r>
            <a:endParaRPr sz="6000">
              <a:latin typeface="Merriweather"/>
              <a:ea typeface="Merriweather"/>
              <a:cs typeface="Merriweather"/>
              <a:sym typeface="Merriweather"/>
            </a:endParaRPr>
          </a:p>
        </p:txBody>
      </p:sp>
      <p:sp>
        <p:nvSpPr>
          <p:cNvPr id="230" name="Google Shape;230;p35"/>
          <p:cNvSpPr txBox="1">
            <a:spLocks noGrp="1"/>
          </p:cNvSpPr>
          <p:nvPr>
            <p:ph type="body" idx="1"/>
          </p:nvPr>
        </p:nvSpPr>
        <p:spPr>
          <a:xfrm>
            <a:off x="152025" y="1789900"/>
            <a:ext cx="8222100" cy="31581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640"/>
              </a:spcBef>
              <a:spcAft>
                <a:spcPts val="0"/>
              </a:spcAft>
              <a:buClr>
                <a:srgbClr val="000000"/>
              </a:buClr>
              <a:buSzPts val="2600"/>
              <a:buFont typeface="Garamond"/>
              <a:buChar char="➔"/>
            </a:pPr>
            <a:r>
              <a:rPr lang="en" sz="2600">
                <a:solidFill>
                  <a:srgbClr val="000000"/>
                </a:solidFill>
                <a:latin typeface="Garamond"/>
                <a:ea typeface="Garamond"/>
                <a:cs typeface="Garamond"/>
                <a:sym typeface="Garamond"/>
              </a:rPr>
              <a:t>Please make sure you signed in so you can receive your hour for attending the meeting</a:t>
            </a:r>
            <a:endParaRPr sz="2600">
              <a:solidFill>
                <a:srgbClr val="000000"/>
              </a:solidFill>
              <a:latin typeface="Garamond"/>
              <a:ea typeface="Garamond"/>
              <a:cs typeface="Garamond"/>
              <a:sym typeface="Garamond"/>
            </a:endParaRPr>
          </a:p>
          <a:p>
            <a:pPr marL="457200" lvl="0" indent="-393700" algn="l" rtl="0">
              <a:lnSpc>
                <a:spcPct val="100000"/>
              </a:lnSpc>
              <a:spcBef>
                <a:spcPts val="0"/>
              </a:spcBef>
              <a:spcAft>
                <a:spcPts val="0"/>
              </a:spcAft>
              <a:buClr>
                <a:srgbClr val="000000"/>
              </a:buClr>
              <a:buSzPts val="2600"/>
              <a:buFont typeface="Garamond"/>
              <a:buChar char="➔"/>
            </a:pPr>
            <a:r>
              <a:rPr lang="en" sz="2600">
                <a:solidFill>
                  <a:srgbClr val="000000"/>
                </a:solidFill>
                <a:latin typeface="Garamond"/>
                <a:ea typeface="Garamond"/>
                <a:cs typeface="Garamond"/>
                <a:sym typeface="Garamond"/>
              </a:rPr>
              <a:t>Check pinescharternehs.wordpress.com for info</a:t>
            </a:r>
            <a:endParaRPr sz="2600">
              <a:solidFill>
                <a:srgbClr val="000000"/>
              </a:solidFill>
              <a:latin typeface="Garamond"/>
              <a:ea typeface="Garamond"/>
              <a:cs typeface="Garamond"/>
              <a:sym typeface="Garamond"/>
            </a:endParaRPr>
          </a:p>
          <a:p>
            <a:pPr marL="457200" lvl="0" indent="-393700" algn="l" rtl="0">
              <a:lnSpc>
                <a:spcPct val="100000"/>
              </a:lnSpc>
              <a:spcBef>
                <a:spcPts val="0"/>
              </a:spcBef>
              <a:spcAft>
                <a:spcPts val="0"/>
              </a:spcAft>
              <a:buClr>
                <a:srgbClr val="000000"/>
              </a:buClr>
              <a:buSzPts val="2600"/>
              <a:buFont typeface="Garamond"/>
              <a:buChar char="➔"/>
            </a:pPr>
            <a:r>
              <a:rPr lang="en" sz="2600">
                <a:solidFill>
                  <a:srgbClr val="000000"/>
                </a:solidFill>
                <a:latin typeface="Garamond"/>
                <a:ea typeface="Garamond"/>
                <a:cs typeface="Garamond"/>
                <a:sym typeface="Garamond"/>
              </a:rPr>
              <a:t>See Salonee to pay dues </a:t>
            </a:r>
            <a:endParaRPr sz="2600">
              <a:solidFill>
                <a:srgbClr val="000000"/>
              </a:solidFill>
              <a:latin typeface="Garamond"/>
              <a:ea typeface="Garamond"/>
              <a:cs typeface="Garamond"/>
              <a:sym typeface="Garamond"/>
            </a:endParaRPr>
          </a:p>
          <a:p>
            <a:pPr marL="457200" lvl="0" indent="-393700" algn="l" rtl="0">
              <a:lnSpc>
                <a:spcPct val="100000"/>
              </a:lnSpc>
              <a:spcBef>
                <a:spcPts val="0"/>
              </a:spcBef>
              <a:spcAft>
                <a:spcPts val="0"/>
              </a:spcAft>
              <a:buClr>
                <a:srgbClr val="000000"/>
              </a:buClr>
              <a:buSzPts val="2600"/>
              <a:buFont typeface="Garamond"/>
              <a:buChar char="➔"/>
            </a:pPr>
            <a:r>
              <a:rPr lang="en" sz="2600">
                <a:solidFill>
                  <a:srgbClr val="000000"/>
                </a:solidFill>
                <a:latin typeface="Garamond"/>
                <a:ea typeface="Garamond"/>
                <a:cs typeface="Garamond"/>
                <a:sym typeface="Garamond"/>
              </a:rPr>
              <a:t>Turn in any returning member forms to Ara or Swati</a:t>
            </a:r>
            <a:endParaRPr sz="2600">
              <a:solidFill>
                <a:srgbClr val="000000"/>
              </a:solidFill>
              <a:latin typeface="Garamond"/>
              <a:ea typeface="Garamond"/>
              <a:cs typeface="Garamond"/>
              <a:sym typeface="Garamond"/>
            </a:endParaRPr>
          </a:p>
          <a:p>
            <a:pPr marL="457200" lvl="0" indent="-393700" algn="l" rtl="0">
              <a:lnSpc>
                <a:spcPct val="100000"/>
              </a:lnSpc>
              <a:spcBef>
                <a:spcPts val="0"/>
              </a:spcBef>
              <a:spcAft>
                <a:spcPts val="0"/>
              </a:spcAft>
              <a:buClr>
                <a:srgbClr val="000000"/>
              </a:buClr>
              <a:buSzPts val="2600"/>
              <a:buFont typeface="Garamond"/>
              <a:buChar char="➔"/>
            </a:pPr>
            <a:r>
              <a:rPr lang="en" sz="2600">
                <a:solidFill>
                  <a:srgbClr val="000000"/>
                </a:solidFill>
                <a:latin typeface="Garamond"/>
                <a:ea typeface="Garamond"/>
                <a:cs typeface="Garamond"/>
                <a:sym typeface="Garamond"/>
              </a:rPr>
              <a:t>Sign up for Remind </a:t>
            </a:r>
            <a:endParaRPr sz="2600">
              <a:solidFill>
                <a:srgbClr val="000000"/>
              </a:solidFill>
              <a:latin typeface="Garamond"/>
              <a:ea typeface="Garamond"/>
              <a:cs typeface="Garamond"/>
              <a:sym typeface="Garamond"/>
            </a:endParaRPr>
          </a:p>
          <a:p>
            <a:pPr marL="457200" lvl="0" indent="-393700" algn="l" rtl="0">
              <a:lnSpc>
                <a:spcPct val="100000"/>
              </a:lnSpc>
              <a:spcBef>
                <a:spcPts val="0"/>
              </a:spcBef>
              <a:spcAft>
                <a:spcPts val="0"/>
              </a:spcAft>
              <a:buClr>
                <a:srgbClr val="000000"/>
              </a:buClr>
              <a:buSzPts val="2600"/>
              <a:buFont typeface="Garamond"/>
              <a:buChar char="➔"/>
            </a:pPr>
            <a:r>
              <a:rPr lang="en" sz="2600">
                <a:solidFill>
                  <a:srgbClr val="000000"/>
                </a:solidFill>
                <a:latin typeface="Garamond"/>
                <a:ea typeface="Garamond"/>
                <a:cs typeface="Garamond"/>
                <a:sym typeface="Garamond"/>
              </a:rPr>
              <a:t>Next General Meeting: </a:t>
            </a:r>
            <a:r>
              <a:rPr lang="en" sz="2600">
                <a:solidFill>
                  <a:srgbClr val="0000FF"/>
                </a:solidFill>
                <a:latin typeface="Garamond"/>
                <a:ea typeface="Garamond"/>
                <a:cs typeface="Garamond"/>
                <a:sym typeface="Garamond"/>
              </a:rPr>
              <a:t>Wednesday, October 17th</a:t>
            </a:r>
            <a:r>
              <a:rPr lang="en" sz="2600">
                <a:solidFill>
                  <a:srgbClr val="000000"/>
                </a:solidFill>
                <a:latin typeface="Garamond"/>
                <a:ea typeface="Garamond"/>
                <a:cs typeface="Garamond"/>
                <a:sym typeface="Garamond"/>
              </a:rPr>
              <a:t> </a:t>
            </a:r>
            <a:endParaRPr sz="2600" baseline="30000">
              <a:solidFill>
                <a:srgbClr val="0000FF"/>
              </a:solidFill>
              <a:latin typeface="Garamond"/>
              <a:ea typeface="Garamond"/>
              <a:cs typeface="Garamond"/>
              <a:sym typeface="Garamond"/>
            </a:endParaRPr>
          </a:p>
          <a:p>
            <a:pPr marL="0" lvl="0" indent="0" algn="l" rtl="0">
              <a:spcBef>
                <a:spcPts val="0"/>
              </a:spcBef>
              <a:spcAft>
                <a:spcPts val="1600"/>
              </a:spcAft>
              <a:buNone/>
            </a:pPr>
            <a:endParaRPr/>
          </a:p>
        </p:txBody>
      </p:sp>
      <p:pic>
        <p:nvPicPr>
          <p:cNvPr id="231" name="Google Shape;231;p35"/>
          <p:cNvPicPr preferRelativeResize="0"/>
          <p:nvPr/>
        </p:nvPicPr>
        <p:blipFill>
          <a:blip r:embed="rId3">
            <a:alphaModFix/>
          </a:blip>
          <a:stretch>
            <a:fillRect/>
          </a:stretch>
        </p:blipFill>
        <p:spPr>
          <a:xfrm>
            <a:off x="6742975" y="284449"/>
            <a:ext cx="2142175" cy="1424525"/>
          </a:xfrm>
          <a:prstGeom prst="rect">
            <a:avLst/>
          </a:prstGeom>
          <a:noFill/>
          <a:ln>
            <a:noFill/>
          </a:ln>
        </p:spPr>
      </p:pic>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1560</Words>
  <Application>Microsoft Macintosh PowerPoint</Application>
  <PresentationFormat>On-screen Show (16:9)</PresentationFormat>
  <Paragraphs>185</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Merriweather</vt:lpstr>
      <vt:lpstr>Times New Roman</vt:lpstr>
      <vt:lpstr>Roboto</vt:lpstr>
      <vt:lpstr>Calibri</vt:lpstr>
      <vt:lpstr>Garamond</vt:lpstr>
      <vt:lpstr>Arial</vt:lpstr>
      <vt:lpstr>Material</vt:lpstr>
      <vt:lpstr>9/5/2018 Meeting: Pines Charter NEHS</vt:lpstr>
      <vt:lpstr>Welcome to NEHS!</vt:lpstr>
      <vt:lpstr>Introductions: </vt:lpstr>
      <vt:lpstr>Stay in Contact!</vt:lpstr>
      <vt:lpstr>Stay Updated! Visit our NEHS website!</vt:lpstr>
      <vt:lpstr>Member Dues:</vt:lpstr>
      <vt:lpstr>This year’s NEHS club T-shirts!</vt:lpstr>
      <vt:lpstr>NEHS Requirements</vt:lpstr>
      <vt:lpstr>Kinder Reading Program</vt:lpstr>
      <vt:lpstr>NEW Speech &amp; Debate Mentorship Program</vt:lpstr>
      <vt:lpstr>Children’s Harbor Outreach Project</vt:lpstr>
      <vt:lpstr>Banned Books Week: Sept. 23-29</vt:lpstr>
      <vt:lpstr>Scholarship for NEHS Sophomores and Juniors!</vt:lpstr>
      <vt:lpstr>Enter PPCHS’S  PERSONAL NARRATIVE CONTEST </vt:lpstr>
      <vt:lpstr>NEHS Scholarship money opportunity for seniors!</vt:lpstr>
      <vt:lpstr>PowerPoint Presentation</vt:lpstr>
      <vt:lpstr>Recite Night!</vt:lpstr>
      <vt:lpstr>Annual NEHS 2019 Poetry Slam!</vt:lpstr>
      <vt:lpstr>Induction Ceremony for New Members</vt:lpstr>
      <vt:lpstr>Poem in your Pocket Day: April 25th</vt:lpstr>
      <vt:lpstr>Interested in participating in an Elephant Book Exchange?</vt:lpstr>
      <vt:lpstr>Senior Send Off</vt:lpstr>
      <vt:lpstr>Reminders...</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9/5/2018 Meeting: Pines Charter NEHS</dc:title>
  <cp:lastModifiedBy>Beneeta Allicock</cp:lastModifiedBy>
  <cp:revision>1</cp:revision>
  <dcterms:modified xsi:type="dcterms:W3CDTF">2018-09-21T12:20:34Z</dcterms:modified>
</cp:coreProperties>
</file>